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5" r:id="rId3"/>
    <p:sldId id="257" r:id="rId4"/>
    <p:sldId id="259" r:id="rId5"/>
    <p:sldId id="262" r:id="rId6"/>
    <p:sldId id="289" r:id="rId7"/>
    <p:sldId id="285" r:id="rId8"/>
    <p:sldId id="349" r:id="rId9"/>
    <p:sldId id="293" r:id="rId10"/>
    <p:sldId id="348" r:id="rId11"/>
    <p:sldId id="351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3D27F7-218E-4379-977A-B147102C9BCA}" v="22" dt="2020-12-07T15:49:18.1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2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a, Juan" userId="3eca564a-3965-43c5-b520-c39eb003a102" providerId="ADAL" clId="{DBACB991-DD53-4A76-8B6A-603BA04AC7C3}"/>
    <pc:docChg chg="modSld sldOrd">
      <pc:chgData name="Villa, Juan" userId="3eca564a-3965-43c5-b520-c39eb003a102" providerId="ADAL" clId="{DBACB991-DD53-4A76-8B6A-603BA04AC7C3}" dt="2020-12-07T16:55:00.654" v="119" actId="20577"/>
      <pc:docMkLst>
        <pc:docMk/>
      </pc:docMkLst>
      <pc:sldChg chg="modSp">
        <pc:chgData name="Villa, Juan" userId="3eca564a-3965-43c5-b520-c39eb003a102" providerId="ADAL" clId="{DBACB991-DD53-4A76-8B6A-603BA04AC7C3}" dt="2020-12-07T15:49:08.923" v="29"/>
        <pc:sldMkLst>
          <pc:docMk/>
          <pc:sldMk cId="3471018056" sldId="257"/>
        </pc:sldMkLst>
        <pc:spChg chg="mod">
          <ac:chgData name="Villa, Juan" userId="3eca564a-3965-43c5-b520-c39eb003a102" providerId="ADAL" clId="{DBACB991-DD53-4A76-8B6A-603BA04AC7C3}" dt="2020-12-07T15:49:08.923" v="29"/>
          <ac:spMkLst>
            <pc:docMk/>
            <pc:sldMk cId="3471018056" sldId="257"/>
            <ac:spMk id="3" creationId="{00000000-0000-0000-0000-000000000000}"/>
          </ac:spMkLst>
        </pc:spChg>
      </pc:sldChg>
      <pc:sldChg chg="ord">
        <pc:chgData name="Villa, Juan" userId="3eca564a-3965-43c5-b520-c39eb003a102" providerId="ADAL" clId="{DBACB991-DD53-4A76-8B6A-603BA04AC7C3}" dt="2020-12-07T15:49:18.172" v="30"/>
        <pc:sldMkLst>
          <pc:docMk/>
          <pc:sldMk cId="3818751079" sldId="289"/>
        </pc:sldMkLst>
      </pc:sldChg>
      <pc:sldChg chg="modSp">
        <pc:chgData name="Villa, Juan" userId="3eca564a-3965-43c5-b520-c39eb003a102" providerId="ADAL" clId="{DBACB991-DD53-4A76-8B6A-603BA04AC7C3}" dt="2020-12-07T16:55:00.654" v="119" actId="20577"/>
        <pc:sldMkLst>
          <pc:docMk/>
          <pc:sldMk cId="4039727040" sldId="351"/>
        </pc:sldMkLst>
        <pc:spChg chg="mod">
          <ac:chgData name="Villa, Juan" userId="3eca564a-3965-43c5-b520-c39eb003a102" providerId="ADAL" clId="{DBACB991-DD53-4A76-8B6A-603BA04AC7C3}" dt="2020-12-07T16:55:00.654" v="119" actId="20577"/>
          <ac:spMkLst>
            <pc:docMk/>
            <pc:sldMk cId="4039727040" sldId="351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D78AD-09A2-444E-BE9C-C1E51FC8D412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8215E-7E79-482A-928C-7C6CA97C83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164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0CA3F-1B46-4491-AFDE-C333A07F92D0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5DC73-C950-4CCC-A794-9D8D320133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089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552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75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535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AT020 TRB International Trade and Transportation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19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30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18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38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AT020 TRB International Trade and Transportation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545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09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559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27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84013" y="6503431"/>
            <a:ext cx="5643710" cy="242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AT020 TRB International Trade and Transportation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628650" y="6381946"/>
            <a:ext cx="7886700" cy="2828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14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J-villa@tamu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tel:+15123334990,,586176887# " TargetMode="External"/><Relationship Id="rId2" Type="http://schemas.openxmlformats.org/officeDocument/2006/relationships/hyperlink" Target="https://teams.microsoft.com/l/meetup-join/19%3ameeting_ZDdjNTIwZDYtMDc1ZS00NjU2LWEzOTctMjZjNWZkOWEzNjM4%40thread.v2/0?context=%7b%22Tid%22%3a%225f18db73-20e6-4a08-9eec-e366916be871%22%2c%22Oid%22%3a%223eca564a-3965-43c5-b520-c39eb003a102%22%7d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ialin.teams.microsoft.com/62ef79f1-830e-438c-8aa7-e08d0580456e?id=586176887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urldefense.com/v3/__http:/www.trb.org/AnnualMeeting/Registration.aspx__;!!KwNVnqRv!R1RwqV_eWdKkbcuxveHDO4IzszJFbgrXAxmpOlX6a12xVM1rm2TyZ3WIrW4qbdmp$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849562"/>
          </a:xfrm>
        </p:spPr>
        <p:txBody>
          <a:bodyPr>
            <a:normAutofit fontScale="90000"/>
          </a:bodyPr>
          <a:lstStyle/>
          <a:p>
            <a: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Transportation Research Board</a:t>
            </a:r>
            <a:b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 Trade and Transportation (AT020)</a:t>
            </a:r>
            <a:br>
              <a:rPr lang="en-US" sz="4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68813"/>
            <a:ext cx="6858000" cy="1655762"/>
          </a:xfrm>
        </p:spPr>
        <p:txBody>
          <a:bodyPr>
            <a:noAutofit/>
          </a:bodyPr>
          <a:lstStyle/>
          <a:p>
            <a:r>
              <a:rPr lang="en-US" sz="2700" dirty="0">
                <a:solidFill>
                  <a:schemeClr val="accent5"/>
                </a:solidFill>
              </a:rPr>
              <a:t>Pre-Annual Conference Meeting</a:t>
            </a:r>
          </a:p>
          <a:p>
            <a:endParaRPr lang="en-US" sz="2700" dirty="0">
              <a:solidFill>
                <a:schemeClr val="accent5"/>
              </a:solidFill>
            </a:endParaRPr>
          </a:p>
          <a:p>
            <a:r>
              <a:rPr lang="en-US" sz="2700" dirty="0">
                <a:solidFill>
                  <a:schemeClr val="accent5"/>
                </a:solidFill>
              </a:rPr>
              <a:t>December 7, 2020</a:t>
            </a:r>
          </a:p>
        </p:txBody>
      </p:sp>
    </p:spTree>
    <p:extLst>
      <p:ext uri="{BB962C8B-B14F-4D97-AF65-F5344CB8AC3E}">
        <p14:creationId xmlns:p14="http://schemas.microsoft.com/office/powerpoint/2010/main" val="2505793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309888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Annual Meeting Planning 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252533" y="1159600"/>
            <a:ext cx="8891467" cy="18671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Proposed Agenda Items</a:t>
            </a:r>
          </a:p>
          <a:p>
            <a:pPr marL="228600" indent="-228600">
              <a:spcAft>
                <a:spcPts val="400"/>
              </a:spcAft>
              <a:buAutoNum type="arabicPeriod"/>
            </a:pP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Committee Business</a:t>
            </a:r>
          </a:p>
          <a:p>
            <a:pPr marL="228600" indent="-228600">
              <a:spcAft>
                <a:spcPts val="400"/>
              </a:spcAft>
              <a:buAutoNum type="arabicPeriod"/>
            </a:pP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Research in Progress Presentations and Discussion</a:t>
            </a:r>
          </a:p>
          <a:p>
            <a:pPr>
              <a:spcAft>
                <a:spcPts val="400"/>
              </a:spcAft>
            </a:pP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400"/>
              </a:spcAft>
            </a:pPr>
            <a:endParaRPr lang="en-US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E5ABB30-5B0E-4423-9727-1B7393917D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733425"/>
              </p:ext>
            </p:extLst>
          </p:nvPr>
        </p:nvGraphicFramePr>
        <p:xfrm>
          <a:off x="353961" y="2801075"/>
          <a:ext cx="8436077" cy="333634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6261032">
                  <a:extLst>
                    <a:ext uri="{9D8B030D-6E8A-4147-A177-3AD203B41FA5}">
                      <a16:colId xmlns:a16="http://schemas.microsoft.com/office/drawing/2014/main" val="6111825"/>
                    </a:ext>
                  </a:extLst>
                </a:gridCol>
                <a:gridCol w="2175045">
                  <a:extLst>
                    <a:ext uri="{9D8B030D-6E8A-4147-A177-3AD203B41FA5}">
                      <a16:colId xmlns:a16="http://schemas.microsoft.com/office/drawing/2014/main" val="2909607962"/>
                    </a:ext>
                  </a:extLst>
                </a:gridCol>
              </a:tblGrid>
              <a:tr h="1780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Research in Progress/Case Studies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Authors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708270"/>
                  </a:ext>
                </a:extLst>
              </a:tr>
              <a:tr h="4301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Estimates and Uncertainty from Modelling the Impacts of the Trans-Pacific Partnership on Canada’s Trade Infrastructure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Oriana Aguas. Chris Bachmann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/>
                </a:tc>
                <a:extLst>
                  <a:ext uri="{0D108BD9-81ED-4DB2-BD59-A6C34878D82A}">
                    <a16:rowId xmlns:a16="http://schemas.microsoft.com/office/drawing/2014/main" val="4248316253"/>
                  </a:ext>
                </a:extLst>
              </a:tr>
              <a:tr h="4301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Addressing the Existing Supply Chain Challenges under the COVID-19 Pandemic via the “Factory-in-a-Box”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 err="1">
                          <a:effectLst/>
                        </a:rPr>
                        <a:t>Junayed</a:t>
                      </a:r>
                      <a:r>
                        <a:rPr lang="en-US" sz="1800" u="none" strike="noStrike" dirty="0">
                          <a:effectLst/>
                        </a:rPr>
                        <a:t> Pasha, Ph.D., Maxim A. Dulebenets, Ph.D., P.E.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/>
                </a:tc>
                <a:extLst>
                  <a:ext uri="{0D108BD9-81ED-4DB2-BD59-A6C34878D82A}">
                    <a16:rowId xmlns:a16="http://schemas.microsoft.com/office/drawing/2014/main" val="2393490685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COVID-19 Impact, Immediate Effects on Freight and What Will Last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Morgan Avera, Kristie Chin, Andrea Gold.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/>
                </a:tc>
                <a:extLst>
                  <a:ext uri="{0D108BD9-81ED-4DB2-BD59-A6C34878D82A}">
                    <a16:rowId xmlns:a16="http://schemas.microsoft.com/office/drawing/2014/main" val="793298697"/>
                  </a:ext>
                </a:extLst>
              </a:tr>
              <a:tr h="2225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Forecasting Binational Truck Commodity Flows by Fusing Multiple Data Sources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Isabel Victoria, Paloma Salas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/>
                </a:tc>
                <a:extLst>
                  <a:ext uri="{0D108BD9-81ED-4DB2-BD59-A6C34878D82A}">
                    <a16:rowId xmlns:a16="http://schemas.microsoft.com/office/drawing/2014/main" val="3916799299"/>
                  </a:ext>
                </a:extLst>
              </a:tr>
              <a:tr h="2225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Impacts of Global Supply Chain Changes in the Post Pandemic Environment in Texas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Jolanda Prozzi, Juan C. Villa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7" marR="7417" marT="7417" marB="0" anchor="ctr"/>
                </a:tc>
                <a:extLst>
                  <a:ext uri="{0D108BD9-81ED-4DB2-BD59-A6C34878D82A}">
                    <a16:rowId xmlns:a16="http://schemas.microsoft.com/office/drawing/2014/main" val="1398401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8157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309888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Annual Meeting Planning 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252533" y="1031781"/>
            <a:ext cx="889146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Proposed Agenda Items</a:t>
            </a:r>
          </a:p>
          <a:p>
            <a:pPr>
              <a:spcAft>
                <a:spcPts val="400"/>
              </a:spcAft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3. Topics of Interest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/>
              <a:t>Christian Bachmann, </a:t>
            </a:r>
            <a:r>
              <a:rPr lang="en-CA" dirty="0"/>
              <a:t>North American Trade Corridor and Border Crossing Database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Martin Rojas, International Road Transport Union (IRU). COVID Impacts in the Road Transportation and Need </a:t>
            </a:r>
            <a:r>
              <a:rPr lang="en-US"/>
              <a:t>for Digitalization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spcAft>
                <a:spcPts val="400"/>
              </a:spcAft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4. Book Presentations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/>
              <a:t>Marc Levinson: Outside the Box: How Globalization Changed from Moving Stuff to Spreading Ideas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/>
              <a:t>Maria </a:t>
            </a:r>
            <a:r>
              <a:rPr lang="en-US" dirty="0" err="1"/>
              <a:t>Boile</a:t>
            </a:r>
            <a:r>
              <a:rPr lang="en-US" dirty="0"/>
              <a:t> and Juan C. Villa. International Trade and Transportation Infrastructure Development. Experiences in North America and Europe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spcAft>
                <a:spcPts val="400"/>
              </a:spcAft>
            </a:pPr>
            <a:r>
              <a:rPr lang="en-US" sz="2400" b="1" dirty="0"/>
              <a:t>5. The New FAF, implications for International Trade (Steve)</a:t>
            </a:r>
          </a:p>
          <a:p>
            <a:pPr>
              <a:spcAft>
                <a:spcPts val="400"/>
              </a:spcAft>
            </a:pP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  <a:p>
            <a:endParaRPr lang="en-US" sz="1200" dirty="0"/>
          </a:p>
          <a:p>
            <a:pPr>
              <a:spcAft>
                <a:spcPts val="400"/>
              </a:spcAft>
            </a:pPr>
            <a:endParaRPr lang="en-US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727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19" y="610347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Thanks for Volunteering</a:t>
            </a:r>
            <a:br>
              <a:rPr lang="en-US" b="1" dirty="0">
                <a:solidFill>
                  <a:schemeClr val="accent5"/>
                </a:solidFill>
              </a:rPr>
            </a:b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4" name="object 3"/>
          <p:cNvSpPr txBox="1">
            <a:spLocks/>
          </p:cNvSpPr>
          <p:nvPr/>
        </p:nvSpPr>
        <p:spPr>
          <a:xfrm>
            <a:off x="254393" y="1604519"/>
            <a:ext cx="8353826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57213" indent="-214313">
              <a:lnSpc>
                <a:spcPct val="100000"/>
              </a:lnSpc>
              <a:spcAft>
                <a:spcPts val="450"/>
              </a:spcAft>
            </a:pPr>
            <a:endParaRPr lang="en-US" sz="21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8625" y="1843580"/>
            <a:ext cx="8179594" cy="1915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57175">
              <a:spcBef>
                <a:spcPts val="900"/>
              </a:spcBef>
              <a:buClr>
                <a:schemeClr val="accent5"/>
              </a:buClr>
              <a:buFont typeface="Wingdings"/>
              <a:buChar char=""/>
              <a:tabLst>
                <a:tab pos="267176" algn="l"/>
              </a:tabLst>
            </a:pPr>
            <a:endParaRPr lang="en-US" sz="2400" spc="-4" dirty="0">
              <a:solidFill>
                <a:srgbClr val="FF0000"/>
              </a:solidFill>
              <a:cs typeface="Arial"/>
            </a:endParaRPr>
          </a:p>
          <a:p>
            <a:pPr marL="9525" algn="r">
              <a:spcBef>
                <a:spcPts val="900"/>
              </a:spcBef>
              <a:buClr>
                <a:schemeClr val="accent5"/>
              </a:buClr>
              <a:tabLst>
                <a:tab pos="267176" algn="l"/>
              </a:tabLst>
            </a:pPr>
            <a:r>
              <a:rPr lang="en-US" sz="2400" spc="-4" dirty="0">
                <a:cs typeface="Arial"/>
              </a:rPr>
              <a:t>Juan Carlos Villa</a:t>
            </a:r>
          </a:p>
          <a:p>
            <a:pPr marL="9525" algn="r">
              <a:spcBef>
                <a:spcPts val="900"/>
              </a:spcBef>
              <a:buClr>
                <a:schemeClr val="accent5"/>
              </a:buClr>
              <a:tabLst>
                <a:tab pos="267176" algn="l"/>
              </a:tabLst>
            </a:pPr>
            <a:r>
              <a:rPr lang="en-US" sz="2400" spc="-4" dirty="0">
                <a:cs typeface="Arial"/>
                <a:hlinkClick r:id="rId2"/>
              </a:rPr>
              <a:t>J-villa@tamu.edu</a:t>
            </a:r>
            <a:endParaRPr lang="en-US" sz="2400" spc="-4" dirty="0">
              <a:cs typeface="Arial"/>
            </a:endParaRPr>
          </a:p>
          <a:p>
            <a:pPr marL="9525" algn="r">
              <a:spcBef>
                <a:spcPts val="900"/>
              </a:spcBef>
              <a:buClr>
                <a:schemeClr val="accent5"/>
              </a:buClr>
              <a:tabLst>
                <a:tab pos="267176" algn="l"/>
              </a:tabLst>
            </a:pPr>
            <a:r>
              <a:rPr lang="en-US" sz="2400" spc="-4" dirty="0">
                <a:cs typeface="Arial"/>
              </a:rPr>
              <a:t>979-862-3382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</p:spTree>
    <p:extLst>
      <p:ext uri="{BB962C8B-B14F-4D97-AF65-F5344CB8AC3E}">
        <p14:creationId xmlns:p14="http://schemas.microsoft.com/office/powerpoint/2010/main" val="1387206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7477" y="0"/>
            <a:ext cx="7772400" cy="2849562"/>
          </a:xfrm>
        </p:spPr>
        <p:txBody>
          <a:bodyPr>
            <a:normAutofit/>
          </a:bodyPr>
          <a:lstStyle/>
          <a:p>
            <a: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Transportation Research Board</a:t>
            </a:r>
            <a:b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 Trade and Transportation (AT020)</a:t>
            </a:r>
            <a:br>
              <a:rPr lang="en-US" sz="4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421" y="2217227"/>
            <a:ext cx="8200102" cy="3793714"/>
          </a:xfrm>
        </p:spPr>
        <p:txBody>
          <a:bodyPr>
            <a:noAutofit/>
          </a:bodyPr>
          <a:lstStyle/>
          <a:p>
            <a:r>
              <a:rPr lang="en-US" sz="2700" dirty="0">
                <a:solidFill>
                  <a:schemeClr val="accent5"/>
                </a:solidFill>
              </a:rPr>
              <a:t>Pre-Annual Conference Meeting</a:t>
            </a:r>
          </a:p>
          <a:p>
            <a:r>
              <a:rPr lang="en-US" sz="2700" dirty="0">
                <a:solidFill>
                  <a:schemeClr val="accent5"/>
                </a:solidFill>
              </a:rPr>
              <a:t>December 7, 2020</a:t>
            </a:r>
          </a:p>
          <a:p>
            <a:endParaRPr lang="en-US" sz="2700" dirty="0">
              <a:solidFill>
                <a:schemeClr val="accent5"/>
              </a:solidFill>
            </a:endParaRPr>
          </a:p>
          <a:p>
            <a:r>
              <a:rPr lang="en-US" u="sng" dirty="0">
                <a:hlinkClick r:id="rId2"/>
              </a:rPr>
              <a:t>Click here to join the meeting</a:t>
            </a:r>
            <a:r>
              <a:rPr lang="en-US" dirty="0"/>
              <a:t> </a:t>
            </a:r>
          </a:p>
          <a:p>
            <a:r>
              <a:rPr lang="en-US" b="1" dirty="0"/>
              <a:t>Or call in (audio only)</a:t>
            </a:r>
            <a:r>
              <a:rPr lang="en-US" dirty="0"/>
              <a:t> </a:t>
            </a:r>
          </a:p>
          <a:p>
            <a:r>
              <a:rPr lang="en-US" u="sng" dirty="0">
                <a:hlinkClick r:id="rId3"/>
              </a:rPr>
              <a:t>+1 512-333-4990,,586176887#</a:t>
            </a:r>
            <a:r>
              <a:rPr lang="en-US" dirty="0"/>
              <a:t>   United States</a:t>
            </a:r>
          </a:p>
          <a:p>
            <a:r>
              <a:rPr lang="en-US" dirty="0"/>
              <a:t>Phone Conference ID: 586 176 887# </a:t>
            </a:r>
          </a:p>
          <a:p>
            <a:r>
              <a:rPr lang="en-US" u="sng" dirty="0">
                <a:hlinkClick r:id="rId4"/>
              </a:rPr>
              <a:t>Find a local number</a:t>
            </a:r>
            <a:endParaRPr lang="en-US" sz="27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24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497" y="0"/>
            <a:ext cx="7886700" cy="1325563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Meeting Agenda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344" y="1183512"/>
            <a:ext cx="8049006" cy="5033823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1200"/>
              </a:spcBef>
            </a:pPr>
            <a:r>
              <a:rPr lang="en-US" sz="2600" dirty="0"/>
              <a:t>Welcome, Introductions and Meeting’s Objective	</a:t>
            </a:r>
          </a:p>
          <a:p>
            <a:pPr lvl="0">
              <a:lnSpc>
                <a:spcPct val="100000"/>
              </a:lnSpc>
              <a:spcBef>
                <a:spcPts val="1200"/>
              </a:spcBef>
            </a:pPr>
            <a:r>
              <a:rPr lang="en-US" sz="2600" dirty="0"/>
              <a:t>Mid-year Minutes 				Elisa Arias</a:t>
            </a:r>
          </a:p>
          <a:p>
            <a:pPr lvl="0">
              <a:lnSpc>
                <a:spcPct val="100000"/>
              </a:lnSpc>
              <a:spcBef>
                <a:spcPts val="1200"/>
              </a:spcBef>
            </a:pPr>
            <a:r>
              <a:rPr lang="en-US" sz="2600" dirty="0"/>
              <a:t>Research Coordinator 			Daniel Hackett 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600" dirty="0"/>
              <a:t>Paper Review Chair 			Isabel Victoria</a:t>
            </a:r>
          </a:p>
          <a:p>
            <a:pPr lvl="0">
              <a:lnSpc>
                <a:spcPct val="100000"/>
              </a:lnSpc>
              <a:spcBef>
                <a:spcPts val="1200"/>
              </a:spcBef>
            </a:pPr>
            <a:r>
              <a:rPr lang="en-US" sz="2600" dirty="0"/>
              <a:t>Annual Meeting Agenda			Juan C. Villa, All </a:t>
            </a:r>
          </a:p>
          <a:p>
            <a:pPr lvl="0">
              <a:lnSpc>
                <a:spcPct val="100000"/>
              </a:lnSpc>
              <a:spcBef>
                <a:spcPts val="1200"/>
              </a:spcBef>
            </a:pPr>
            <a:r>
              <a:rPr lang="en-US" sz="2600" dirty="0"/>
              <a:t>Comments 				</a:t>
            </a:r>
            <a:r>
              <a:rPr lang="en-US" dirty="0"/>
              <a:t>	All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</p:spTree>
    <p:extLst>
      <p:ext uri="{BB962C8B-B14F-4D97-AF65-F5344CB8AC3E}">
        <p14:creationId xmlns:p14="http://schemas.microsoft.com/office/powerpoint/2010/main" val="3471018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1428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Welcome, Introductions, and Meeting’s Objective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7" name="object 3"/>
          <p:cNvSpPr txBox="1">
            <a:spLocks/>
          </p:cNvSpPr>
          <p:nvPr/>
        </p:nvSpPr>
        <p:spPr>
          <a:xfrm>
            <a:off x="523855" y="1775191"/>
            <a:ext cx="8353826" cy="32362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900"/>
              </a:spcBef>
              <a:buNone/>
            </a:pPr>
            <a:r>
              <a:rPr lang="en-US" sz="2400" dirty="0">
                <a:cs typeface="Arial" panose="020B0604020202020204" pitchFamily="34" charset="0"/>
              </a:rPr>
              <a:t>Participants, please identify yourself with your name and affiliation in the chat box .</a:t>
            </a:r>
            <a:endParaRPr lang="en-US" dirty="0">
              <a:cs typeface="Arial" panose="020B0604020202020204" pitchFamily="34" charset="0"/>
            </a:endParaRPr>
          </a:p>
          <a:p>
            <a:pPr>
              <a:spcBef>
                <a:spcPts val="900"/>
              </a:spcBef>
            </a:pPr>
            <a:endParaRPr lang="en-US" sz="2400" dirty="0">
              <a:cs typeface="Arial" panose="020B0604020202020204" pitchFamily="34" charset="0"/>
            </a:endParaRPr>
          </a:p>
          <a:p>
            <a:pPr>
              <a:spcBef>
                <a:spcPts val="900"/>
              </a:spcBef>
            </a:pPr>
            <a:endParaRPr lang="en-US" sz="2400" dirty="0">
              <a:cs typeface="Arial" panose="020B0604020202020204" pitchFamily="34" charset="0"/>
            </a:endParaRPr>
          </a:p>
          <a:p>
            <a:pPr marL="0" indent="0">
              <a:spcBef>
                <a:spcPts val="900"/>
              </a:spcBef>
              <a:buNone/>
            </a:pPr>
            <a:r>
              <a:rPr lang="en-US" sz="2400" b="1" dirty="0">
                <a:cs typeface="Arial" panose="020B0604020202020204" pitchFamily="34" charset="0"/>
              </a:rPr>
              <a:t>Meeting Objective:</a:t>
            </a:r>
          </a:p>
          <a:p>
            <a:pPr>
              <a:spcBef>
                <a:spcPts val="900"/>
              </a:spcBef>
            </a:pPr>
            <a:r>
              <a:rPr lang="en-US" sz="2400" dirty="0">
                <a:cs typeface="Arial" panose="020B0604020202020204" pitchFamily="34" charset="0"/>
              </a:rPr>
              <a:t>Discuss Committee Business and finalize plans for Annual Meeting and future activities.</a:t>
            </a:r>
          </a:p>
          <a:p>
            <a:pPr marL="0" indent="0">
              <a:spcBef>
                <a:spcPts val="900"/>
              </a:spcBef>
              <a:buNone/>
            </a:pPr>
            <a:endParaRPr lang="en-US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725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472" y="66221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Mid-Year meeting</a:t>
            </a:r>
          </a:p>
        </p:txBody>
      </p:sp>
      <p:sp>
        <p:nvSpPr>
          <p:cNvPr id="4" name="object 3"/>
          <p:cNvSpPr txBox="1">
            <a:spLocks/>
          </p:cNvSpPr>
          <p:nvPr/>
        </p:nvSpPr>
        <p:spPr>
          <a:xfrm>
            <a:off x="240690" y="952238"/>
            <a:ext cx="8662620" cy="60001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900"/>
              </a:spcBef>
              <a:buNone/>
            </a:pPr>
            <a:r>
              <a:rPr lang="en-US" sz="1600" b="1" dirty="0">
                <a:cs typeface="Arial" panose="020B0604020202020204" pitchFamily="34" charset="0"/>
              </a:rPr>
              <a:t>Elisa Arias, Secretary</a:t>
            </a:r>
          </a:p>
          <a:p>
            <a:pPr marL="0" indent="0">
              <a:buNone/>
            </a:pPr>
            <a:r>
              <a:rPr lang="en-US" sz="1800" dirty="0"/>
              <a:t>AT020: International Trade and Transportation Committee and AT045: International Freight Transportation joint meeting, June 15, 2020. Virtual Meeting</a:t>
            </a:r>
          </a:p>
          <a:p>
            <a:r>
              <a:rPr lang="en-US" sz="1800" dirty="0"/>
              <a:t>Presentations</a:t>
            </a:r>
          </a:p>
          <a:p>
            <a:pPr lvl="1"/>
            <a:r>
              <a:rPr lang="en-US" sz="1800" dirty="0"/>
              <a:t>Gerry </a:t>
            </a:r>
            <a:r>
              <a:rPr lang="en-US" sz="1800" dirty="0" err="1"/>
              <a:t>Bogacz</a:t>
            </a:r>
            <a:r>
              <a:rPr lang="en-US" sz="1800" dirty="0"/>
              <a:t>, Planning Director, New York Metropolitan Transportation Council (NYMTC), </a:t>
            </a:r>
          </a:p>
          <a:p>
            <a:pPr lvl="1"/>
            <a:r>
              <a:rPr lang="en-US" sz="1800" dirty="0"/>
              <a:t>Avital </a:t>
            </a:r>
            <a:r>
              <a:rPr lang="en-US" sz="1800" dirty="0" err="1"/>
              <a:t>Barnea</a:t>
            </a:r>
            <a:r>
              <a:rPr lang="en-US" sz="1800" dirty="0"/>
              <a:t>, Deputy Secretary for Transportation Planning, California State Transportation Agency</a:t>
            </a:r>
          </a:p>
          <a:p>
            <a:pPr lvl="1"/>
            <a:r>
              <a:rPr lang="en-US" sz="1800" dirty="0"/>
              <a:t>Eric C. Shen, PTP, Director, Mid-Pacific Gateway Office (Los Angeles), Maritime Administration</a:t>
            </a:r>
          </a:p>
          <a:p>
            <a:r>
              <a:rPr lang="en-US" sz="1800" dirty="0"/>
              <a:t>New Members were presented</a:t>
            </a:r>
          </a:p>
          <a:p>
            <a:r>
              <a:rPr lang="en-US" sz="1800" dirty="0"/>
              <a:t>Annual Meeting Planning</a:t>
            </a:r>
          </a:p>
          <a:p>
            <a:r>
              <a:rPr lang="en-US" sz="1800" dirty="0"/>
              <a:t>Isabel Victoria-Jaramillo presented on the upcoming paper review </a:t>
            </a:r>
          </a:p>
          <a:p>
            <a:r>
              <a:rPr lang="en-US" sz="1800" dirty="0"/>
              <a:t>Daniel Hackett presented on Problem Statements</a:t>
            </a:r>
          </a:p>
          <a:p>
            <a:r>
              <a:rPr lang="en-US" sz="1800" dirty="0"/>
              <a:t>Irina Benedyk presented the Communications Update, including the Committee’s webpage and LinkedIn. </a:t>
            </a:r>
            <a:r>
              <a:rPr lang="en-US" sz="1800" b="1" dirty="0"/>
              <a:t>Irina requested new members to provide a bio and photo</a:t>
            </a:r>
            <a:r>
              <a:rPr lang="en-US" sz="1800" dirty="0"/>
              <a:t>. </a:t>
            </a:r>
            <a:r>
              <a:rPr lang="en-US" sz="1800" b="1" dirty="0">
                <a:solidFill>
                  <a:schemeClr val="accent2"/>
                </a:solidFill>
              </a:rPr>
              <a:t>All members were encouraged to submit publications or updates to post.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</p:spTree>
    <p:extLst>
      <p:ext uri="{BB962C8B-B14F-4D97-AF65-F5344CB8AC3E}">
        <p14:creationId xmlns:p14="http://schemas.microsoft.com/office/powerpoint/2010/main" val="920260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309888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Research Coordinator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42265" y="1304060"/>
            <a:ext cx="82594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Daniel Hackett</a:t>
            </a:r>
          </a:p>
          <a:p>
            <a:endParaRPr lang="en-US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Status report </a:t>
            </a:r>
          </a:p>
        </p:txBody>
      </p:sp>
    </p:spTree>
    <p:extLst>
      <p:ext uri="{BB962C8B-B14F-4D97-AF65-F5344CB8AC3E}">
        <p14:creationId xmlns:p14="http://schemas.microsoft.com/office/powerpoint/2010/main" val="3818751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309888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Paper Review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51577" y="820213"/>
            <a:ext cx="82594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7 Papers Submitted for Presentation, Publication or Both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612D503-6FE5-46C1-9A07-06AA6E3738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4831384"/>
              </p:ext>
            </p:extLst>
          </p:nvPr>
        </p:nvGraphicFramePr>
        <p:xfrm>
          <a:off x="255025" y="1858915"/>
          <a:ext cx="8356022" cy="423807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6605653">
                  <a:extLst>
                    <a:ext uri="{9D8B030D-6E8A-4147-A177-3AD203B41FA5}">
                      <a16:colId xmlns:a16="http://schemas.microsoft.com/office/drawing/2014/main" val="2148930277"/>
                    </a:ext>
                  </a:extLst>
                </a:gridCol>
                <a:gridCol w="1750369">
                  <a:extLst>
                    <a:ext uri="{9D8B030D-6E8A-4147-A177-3AD203B41FA5}">
                      <a16:colId xmlns:a16="http://schemas.microsoft.com/office/drawing/2014/main" val="1189232801"/>
                    </a:ext>
                  </a:extLst>
                </a:gridCol>
              </a:tblGrid>
              <a:tr h="2069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Article Title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Recommendation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62858045"/>
                  </a:ext>
                </a:extLst>
              </a:tr>
              <a:tr h="41176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Comparative Carbon Footprint Assessment of Cross-border E-commerce Shipping Options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Presentation and Publication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30376512"/>
                  </a:ext>
                </a:extLst>
              </a:tr>
              <a:tr h="41176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Holistic Tactical-Level Planning in Liner Shipping with Heterogeneous Vessel Fleet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Presentation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208923207"/>
                  </a:ext>
                </a:extLst>
              </a:tr>
              <a:tr h="806721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Spatial Analysis of the 2018 Logistics Performance Index Using Multivariate Kernel Function to Improve Geographically Weighted Regression Models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Presentation and Publication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230113468"/>
                  </a:ext>
                </a:extLst>
              </a:tr>
              <a:tr h="403361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Impact of the COVID-19 lockdown on the maritime transportation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Presentation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413650241"/>
                  </a:ext>
                </a:extLst>
              </a:tr>
              <a:tr h="605041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China’s International Liner Shipping Network Evolution and Vulnerability Based on Automatic Identification System (AIS) Data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Presentation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524687338"/>
                  </a:ext>
                </a:extLst>
              </a:tr>
              <a:tr h="55063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Economic Analysis of Arctic Routes Based on the Sulfur Limit Policy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u="none" strike="noStrike" dirty="0">
                          <a:effectLst/>
                        </a:rPr>
                        <a:t>Not recommended for presentation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988876745"/>
                  </a:ext>
                </a:extLst>
              </a:tr>
              <a:tr h="630251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COVID-19 and International Shipping: Impacts, Countermeasures, and Recommendations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u="none" strike="noStrike" dirty="0">
                          <a:effectLst/>
                        </a:rPr>
                        <a:t>Not recommended for presentation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82587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499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309888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Paper Review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51577" y="820213"/>
            <a:ext cx="82594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13301C-FFFA-4ADB-A5CB-2AFDFE30E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569" y="1146743"/>
            <a:ext cx="8259469" cy="501808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600" b="1" dirty="0"/>
              <a:t>Poster Session 1334</a:t>
            </a:r>
            <a:endParaRPr lang="en-US" sz="3600" dirty="0"/>
          </a:p>
          <a:p>
            <a:pPr marL="0" indent="0">
              <a:buNone/>
            </a:pPr>
            <a:br>
              <a:rPr lang="en-US" sz="3600" dirty="0"/>
            </a:br>
            <a:r>
              <a:rPr lang="en-US" sz="3600" b="1" dirty="0"/>
              <a:t>1334 - Current Research in International Trade and Transportation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/>
              <a:t>Wednesday, January 27 4:00 PM- 5:30 PM ET.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sz="4000" dirty="0"/>
              <a:t>Your virtual poster presentation “board” will include the presentation number and title, scheduled time, author(s)/presenter(s), and abstracts. You also may </a:t>
            </a:r>
            <a:r>
              <a:rPr lang="en-US" sz="4000" b="1" dirty="0"/>
              <a:t>include supporting materials, such as PowerPoint presentations, videos, PDFs, etc</a:t>
            </a:r>
            <a:r>
              <a:rPr lang="en-US" sz="4000" dirty="0"/>
              <a:t>.</a:t>
            </a:r>
          </a:p>
          <a:p>
            <a:pPr lvl="0"/>
            <a:r>
              <a:rPr lang="en-US" sz="4000" dirty="0"/>
              <a:t>Poster presentations </a:t>
            </a:r>
            <a:r>
              <a:rPr lang="en-US" sz="4000" b="1" dirty="0"/>
              <a:t>will be available to attendees on a 24-hour basis </a:t>
            </a:r>
            <a:r>
              <a:rPr lang="en-US" sz="4000" dirty="0"/>
              <a:t>from January 21, through February 19, 2021. Presentations will include a chat box enabling ongoing (non-live) Q&amp;A between attendees and presenters. </a:t>
            </a:r>
          </a:p>
          <a:p>
            <a:pPr lvl="0"/>
            <a:r>
              <a:rPr lang="en-US" sz="4000" dirty="0"/>
              <a:t>In addition, poster presentations will be organized into poster sessions, each of which will be scheduled for a 90 minute “live” time slot on January 27, 2021. During your scheduled poster session time, it is strongly recommended that you be available for live Q&amp;A through the chat box. 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766457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1" y="127741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Annual Meeting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184151" y="953491"/>
            <a:ext cx="833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In order to participate in any committee meetings. </a:t>
            </a:r>
            <a:r>
              <a:rPr lang="en-US" b="1" dirty="0"/>
              <a:t>You must </a:t>
            </a:r>
            <a:r>
              <a:rPr lang="en-US" b="1" u="sng" dirty="0">
                <a:hlinkClick r:id="rId2" tooltip="Registration"/>
              </a:rPr>
              <a:t>register for the TRB Annual Meeting</a:t>
            </a:r>
            <a:r>
              <a:rPr lang="en-US" b="1" dirty="0"/>
              <a:t>, </a:t>
            </a:r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E6826-44A1-4628-8075-834E2CDF959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453" r="53979" b="5555"/>
          <a:stretch/>
        </p:blipFill>
        <p:spPr>
          <a:xfrm>
            <a:off x="973622" y="1702492"/>
            <a:ext cx="6752255" cy="375475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6D3D446-6A45-4C89-BE1A-1B00726A16E3}"/>
              </a:ext>
            </a:extLst>
          </p:cNvPr>
          <p:cNvSpPr/>
          <p:nvPr/>
        </p:nvSpPr>
        <p:spPr>
          <a:xfrm>
            <a:off x="349045" y="5671534"/>
            <a:ext cx="87949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If you wish to attend only committee meetings and exhibits, </a:t>
            </a:r>
            <a:r>
              <a:rPr lang="en-US" b="1" dirty="0"/>
              <a:t>you have the option to register for “Exhibits and Committee Meetings Only” at no charge. </a:t>
            </a:r>
          </a:p>
        </p:txBody>
      </p:sp>
    </p:spTree>
    <p:extLst>
      <p:ext uri="{BB962C8B-B14F-4D97-AF65-F5344CB8AC3E}">
        <p14:creationId xmlns:p14="http://schemas.microsoft.com/office/powerpoint/2010/main" val="1908290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2303</TotalTime>
  <Words>654</Words>
  <Application>Microsoft Office PowerPoint</Application>
  <PresentationFormat>On-screen Show (4:3)</PresentationFormat>
  <Paragraphs>116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Transportation Research Board  International Trade and Transportation (AT020) </vt:lpstr>
      <vt:lpstr>Transportation Research Board International Trade and Transportation (AT020) </vt:lpstr>
      <vt:lpstr>Meeting Agenda </vt:lpstr>
      <vt:lpstr>Welcome, Introductions, and Meeting’s Objective</vt:lpstr>
      <vt:lpstr>Mid-Year meeting</vt:lpstr>
      <vt:lpstr>Research Coordinator</vt:lpstr>
      <vt:lpstr>Paper Review</vt:lpstr>
      <vt:lpstr>Paper Review</vt:lpstr>
      <vt:lpstr>Annual Meeting</vt:lpstr>
      <vt:lpstr>Annual Meeting Planning </vt:lpstr>
      <vt:lpstr>Annual Meeting Planning </vt:lpstr>
      <vt:lpstr>Thanks for Volunteering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Trade and Transportation (AT020)</dc:title>
  <dc:creator>reviewer 1</dc:creator>
  <cp:lastModifiedBy>Villa, Juan</cp:lastModifiedBy>
  <cp:revision>38</cp:revision>
  <dcterms:created xsi:type="dcterms:W3CDTF">2017-05-08T21:09:36Z</dcterms:created>
  <dcterms:modified xsi:type="dcterms:W3CDTF">2020-12-07T16:55:03Z</dcterms:modified>
</cp:coreProperties>
</file>