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4"/>
  </p:sldMasterIdLst>
  <p:notesMasterIdLst>
    <p:notesMasterId r:id="rId22"/>
  </p:notesMasterIdLst>
  <p:handoutMasterIdLst>
    <p:handoutMasterId r:id="rId23"/>
  </p:handoutMasterIdLst>
  <p:sldIdLst>
    <p:sldId id="347" r:id="rId5"/>
    <p:sldId id="257" r:id="rId6"/>
    <p:sldId id="346" r:id="rId7"/>
    <p:sldId id="349" r:id="rId8"/>
    <p:sldId id="297" r:id="rId9"/>
    <p:sldId id="351" r:id="rId10"/>
    <p:sldId id="262" r:id="rId11"/>
    <p:sldId id="348" r:id="rId12"/>
    <p:sldId id="352" r:id="rId13"/>
    <p:sldId id="353" r:id="rId14"/>
    <p:sldId id="356" r:id="rId15"/>
    <p:sldId id="298" r:id="rId16"/>
    <p:sldId id="301" r:id="rId17"/>
    <p:sldId id="354" r:id="rId18"/>
    <p:sldId id="357" r:id="rId19"/>
    <p:sldId id="355" r:id="rId20"/>
    <p:sldId id="345" r:id="rId2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0FB1CD-9AC8-4BDB-99AD-49CB9E07562C}" v="20" dt="2020-06-13T00:54:39.0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23" autoAdjust="0"/>
    <p:restoredTop sz="84364" autoAdjust="0"/>
  </p:normalViewPr>
  <p:slideViewPr>
    <p:cSldViewPr snapToGrid="0">
      <p:cViewPr varScale="1">
        <p:scale>
          <a:sx n="70" d="100"/>
          <a:sy n="70" d="100"/>
        </p:scale>
        <p:origin x="141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2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FAD78AD-09A2-444E-BE9C-C1E51FC8D412}" type="datetimeFigureOut">
              <a:rPr lang="en-US" smtClean="0"/>
              <a:t>6/14/2020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8C8215E-7E79-482A-928C-7C6CA97C83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1640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8E0CA3F-1B46-4491-AFDE-C333A07F92D0}" type="datetimeFigureOut">
              <a:rPr lang="en-US" smtClean="0"/>
              <a:t>6/14/2020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A05DC73-C950-4CCC-A794-9D8D320133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089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DC73-C950-4CCC-A794-9D8D320133C9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9746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Current committee demographics: xx</a:t>
            </a:r>
            <a:r>
              <a:rPr lang="en-US" baseline="0" dirty="0"/>
              <a:t> </a:t>
            </a:r>
            <a:r>
              <a:rPr lang="en-US" dirty="0"/>
              <a:t>male and yy  female. At least</a:t>
            </a:r>
            <a:r>
              <a:rPr lang="en-US" baseline="0" dirty="0"/>
              <a:t> xx </a:t>
            </a:r>
            <a:r>
              <a:rPr lang="en-US" dirty="0"/>
              <a:t> members are younger than 35.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5DC73-C950-4CCC-A794-9D8D320133C9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0910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TRB 1000</a:t>
            </a:r>
            <a:r>
              <a:rPr lang="en-US" baseline="30000" dirty="0"/>
              <a:t>th</a:t>
            </a:r>
            <a:r>
              <a:rPr lang="en-US" dirty="0"/>
              <a:t> Annual Meeting scheduled for January 24 to 28, 2021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05DC73-C950-4CCC-A794-9D8D320133C9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2706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1200" dirty="0"/>
              <a:t>The invitation to review includes an abstract of the paper.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1200" dirty="0"/>
              <a:t>Only agree to review manuscripts within your area of expertise for which you can return your comments in a timely manner.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1200" dirty="0"/>
              <a:t>Respect the confidentiality of the process. Be objective and constructive in your review. Declare all conflicts of interest.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05DC73-C950-4CCC-A794-9D8D320133C9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2139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effectLst/>
              </a:rPr>
              <a:t>It is not the reviewer’s job to proof-read or suggest extensive grammatical revisions to a paper. If the meaning of the paper is lost due to extensive grammatical errors, recommend the paper for language editing.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Identify specific strengths and weaknesses of the paper in your summary.</a:t>
            </a:r>
          </a:p>
          <a:p>
            <a:pPr>
              <a:spcBef>
                <a:spcPts val="600"/>
              </a:spcBef>
            </a:pPr>
            <a:r>
              <a:rPr lang="en-US" sz="1200" dirty="0"/>
              <a:t>Give detailed and constructive comments to the author(s) to help with revisions and provide an assessment of the paper to the Review Coordinator</a:t>
            </a:r>
          </a:p>
          <a:p>
            <a:pPr>
              <a:spcBef>
                <a:spcPts val="600"/>
              </a:spcBef>
            </a:pPr>
            <a:r>
              <a:rPr lang="en-US" sz="1200" dirty="0"/>
              <a:t>If appropriate, suggest additional relevant literature for the author to consider 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05DC73-C950-4CCC-A794-9D8D320133C9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421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3C85803-485A-4857-85C5-6D168EFECF4B}" type="datetimeFigureOut">
              <a:rPr lang="en-US" smtClean="0"/>
              <a:t>6/14/2020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8650" y="6417706"/>
            <a:ext cx="769462" cy="303769"/>
          </a:xfrm>
          <a:prstGeom prst="rect">
            <a:avLst/>
          </a:prstGeom>
        </p:spPr>
        <p:txBody>
          <a:bodyPr/>
          <a:lstStyle/>
          <a:p>
            <a:fld id="{DB62CF53-F1A1-4999-9B17-D0D395E5B4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552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3C85803-485A-4857-85C5-6D168EFECF4B}" type="datetimeFigureOut">
              <a:rPr lang="en-US" smtClean="0"/>
              <a:t>6/14/2020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8650" y="6417706"/>
            <a:ext cx="769462" cy="303769"/>
          </a:xfrm>
          <a:prstGeom prst="rect">
            <a:avLst/>
          </a:prstGeom>
        </p:spPr>
        <p:txBody>
          <a:bodyPr/>
          <a:lstStyle/>
          <a:p>
            <a:fld id="{DB62CF53-F1A1-4999-9B17-D0D395E5B4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756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3C85803-485A-4857-85C5-6D168EFECF4B}" type="datetimeFigureOut">
              <a:rPr lang="en-US" smtClean="0"/>
              <a:t>6/14/2020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8650" y="6417706"/>
            <a:ext cx="769462" cy="303769"/>
          </a:xfrm>
          <a:prstGeom prst="rect">
            <a:avLst/>
          </a:prstGeom>
        </p:spPr>
        <p:txBody>
          <a:bodyPr/>
          <a:lstStyle/>
          <a:p>
            <a:fld id="{DB62CF53-F1A1-4999-9B17-D0D395E5B4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535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3C85803-485A-4857-85C5-6D168EFECF4B}" type="datetimeFigureOut">
              <a:rPr lang="en-US" smtClean="0"/>
              <a:t>6/14/2020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AT020 TRB International Trade and Transportation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8650" y="6417706"/>
            <a:ext cx="769462" cy="303769"/>
          </a:xfrm>
          <a:prstGeom prst="rect">
            <a:avLst/>
          </a:prstGeom>
        </p:spPr>
        <p:txBody>
          <a:bodyPr/>
          <a:lstStyle/>
          <a:p>
            <a:fld id="{DB62CF53-F1A1-4999-9B17-D0D395E5B4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193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3C85803-485A-4857-85C5-6D168EFECF4B}" type="datetimeFigureOut">
              <a:rPr lang="en-US" smtClean="0"/>
              <a:t>6/14/2020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8650" y="6417706"/>
            <a:ext cx="769462" cy="303769"/>
          </a:xfrm>
          <a:prstGeom prst="rect">
            <a:avLst/>
          </a:prstGeom>
        </p:spPr>
        <p:txBody>
          <a:bodyPr/>
          <a:lstStyle/>
          <a:p>
            <a:fld id="{DB62CF53-F1A1-4999-9B17-D0D395E5B4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309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3C85803-485A-4857-85C5-6D168EFECF4B}" type="datetimeFigureOut">
              <a:rPr lang="en-US" smtClean="0"/>
              <a:t>6/14/2020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28650" y="6417706"/>
            <a:ext cx="769462" cy="303769"/>
          </a:xfrm>
          <a:prstGeom prst="rect">
            <a:avLst/>
          </a:prstGeom>
        </p:spPr>
        <p:txBody>
          <a:bodyPr/>
          <a:lstStyle/>
          <a:p>
            <a:fld id="{DB62CF53-F1A1-4999-9B17-D0D395E5B4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183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3C85803-485A-4857-85C5-6D168EFECF4B}" type="datetimeFigureOut">
              <a:rPr lang="en-US" smtClean="0"/>
              <a:t>6/14/2020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28650" y="6417706"/>
            <a:ext cx="769462" cy="303769"/>
          </a:xfrm>
          <a:prstGeom prst="rect">
            <a:avLst/>
          </a:prstGeom>
        </p:spPr>
        <p:txBody>
          <a:bodyPr/>
          <a:lstStyle/>
          <a:p>
            <a:fld id="{DB62CF53-F1A1-4999-9B17-D0D395E5B4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380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3C85803-485A-4857-85C5-6D168EFECF4B}" type="datetimeFigureOut">
              <a:rPr lang="en-US" smtClean="0"/>
              <a:t>6/14/2020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AT020 TRB International Trade and Transportation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28650" y="6417706"/>
            <a:ext cx="769462" cy="303769"/>
          </a:xfrm>
          <a:prstGeom prst="rect">
            <a:avLst/>
          </a:prstGeom>
        </p:spPr>
        <p:txBody>
          <a:bodyPr/>
          <a:lstStyle/>
          <a:p>
            <a:fld id="{DB62CF53-F1A1-4999-9B17-D0D395E5B4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545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3C85803-485A-4857-85C5-6D168EFECF4B}" type="datetimeFigureOut">
              <a:rPr lang="en-US" smtClean="0"/>
              <a:t>6/14/2020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28650" y="6417706"/>
            <a:ext cx="769462" cy="303769"/>
          </a:xfrm>
          <a:prstGeom prst="rect">
            <a:avLst/>
          </a:prstGeom>
        </p:spPr>
        <p:txBody>
          <a:bodyPr/>
          <a:lstStyle/>
          <a:p>
            <a:fld id="{DB62CF53-F1A1-4999-9B17-D0D395E5B4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092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3C85803-485A-4857-85C5-6D168EFECF4B}" type="datetimeFigureOut">
              <a:rPr lang="en-US" smtClean="0"/>
              <a:t>6/14/2020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28650" y="6417706"/>
            <a:ext cx="769462" cy="303769"/>
          </a:xfrm>
          <a:prstGeom prst="rect">
            <a:avLst/>
          </a:prstGeom>
        </p:spPr>
        <p:txBody>
          <a:bodyPr/>
          <a:lstStyle/>
          <a:p>
            <a:fld id="{DB62CF53-F1A1-4999-9B17-D0D395E5B4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559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3C85803-485A-4857-85C5-6D168EFECF4B}" type="datetimeFigureOut">
              <a:rPr lang="en-US" smtClean="0"/>
              <a:t>6/14/2020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28650" y="6417706"/>
            <a:ext cx="769462" cy="303769"/>
          </a:xfrm>
          <a:prstGeom prst="rect">
            <a:avLst/>
          </a:prstGeom>
        </p:spPr>
        <p:txBody>
          <a:bodyPr/>
          <a:lstStyle/>
          <a:p>
            <a:fld id="{DB62CF53-F1A1-4999-9B17-D0D395E5B4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275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84013" y="6503431"/>
            <a:ext cx="5643710" cy="2424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5"/>
                </a:solidFill>
              </a:defRPr>
            </a:lvl1pPr>
          </a:lstStyle>
          <a:p>
            <a:r>
              <a:rPr lang="en-US" dirty="0"/>
              <a:t>AT020 TRB International Trade and Transportation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 flipV="1">
            <a:off x="628650" y="6381946"/>
            <a:ext cx="7886700" cy="2828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4148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nkedin.com/groups/4362564/" TargetMode="External"/><Relationship Id="rId2" Type="http://schemas.openxmlformats.org/officeDocument/2006/relationships/hyperlink" Target="https://www.trbtradetransportation.org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J-villa@tamu.edu" TargetMode="External"/><Relationship Id="rId2" Type="http://schemas.openxmlformats.org/officeDocument/2006/relationships/hyperlink" Target="https://www.trbtradetransportation.or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nam02.safelinks.protection.outlook.com/?url=https%3A%2F%2Fglobal.gotomeeting.com%2Fjoin%2F367401997&amp;data=02%7C01%7CJ-Villa%40tti.tamu.edu%7C5976e1717f3e49fde54808d807cca607%7C5f18db7320e64a089eece366916be871%7C1%7C0%7C637267922854463449&amp;sdata=%2BNKQVkGSGp31h1pGGGX6QIX27%2BB6fAoAYFZC%2Btn%2BdJU%3D&amp;reserved=0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tel:+18722403412,,367401997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46875"/>
            <a:ext cx="7772400" cy="2849562"/>
          </a:xfrm>
        </p:spPr>
        <p:txBody>
          <a:bodyPr>
            <a:normAutofit fontScale="90000"/>
          </a:bodyPr>
          <a:lstStyle/>
          <a:p>
            <a:r>
              <a:rPr lang="en-US" sz="4050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Transportation Research Board</a:t>
            </a:r>
            <a:br>
              <a:rPr lang="en-US" sz="4050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50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050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50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International Trade and Transportation (AT020)</a:t>
            </a:r>
            <a:r>
              <a:rPr lang="en-US" sz="405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05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40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298381"/>
            <a:ext cx="6858000" cy="1655762"/>
          </a:xfrm>
        </p:spPr>
        <p:txBody>
          <a:bodyPr>
            <a:noAutofit/>
          </a:bodyPr>
          <a:lstStyle/>
          <a:p>
            <a:r>
              <a:rPr lang="en-US" sz="2700" dirty="0">
                <a:solidFill>
                  <a:schemeClr val="accent5"/>
                </a:solidFill>
              </a:rPr>
              <a:t>Mid-Year Meeting</a:t>
            </a:r>
          </a:p>
          <a:p>
            <a:endParaRPr lang="en-US" sz="2700" dirty="0">
              <a:solidFill>
                <a:schemeClr val="accent5"/>
              </a:solidFill>
            </a:endParaRPr>
          </a:p>
          <a:p>
            <a:r>
              <a:rPr lang="en-US" sz="2700" dirty="0">
                <a:solidFill>
                  <a:schemeClr val="accent5"/>
                </a:solidFill>
              </a:rPr>
              <a:t>June 15, 2020</a:t>
            </a:r>
          </a:p>
        </p:txBody>
      </p:sp>
      <p:pic>
        <p:nvPicPr>
          <p:cNvPr id="4" name="Picture 3"/>
          <p:cNvPicPr/>
          <p:nvPr/>
        </p:nvPicPr>
        <p:blipFill rotWithShape="1">
          <a:blip r:embed="rId2"/>
          <a:srcRect l="10513" t="36012" r="12564" b="34815"/>
          <a:stretch/>
        </p:blipFill>
        <p:spPr bwMode="auto">
          <a:xfrm>
            <a:off x="1408176" y="5438775"/>
            <a:ext cx="5909310" cy="12820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973423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962" y="309888"/>
            <a:ext cx="7886700" cy="994172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Annual Meeting Planning </a:t>
            </a:r>
          </a:p>
        </p:txBody>
      </p:sp>
      <p:sp>
        <p:nvSpPr>
          <p:cNvPr id="5" name="Rectangle 4"/>
          <p:cNvSpPr/>
          <p:nvPr/>
        </p:nvSpPr>
        <p:spPr>
          <a:xfrm>
            <a:off x="3886200" y="6420535"/>
            <a:ext cx="46291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AT020 International Trade and Transportation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390556" y="1172457"/>
            <a:ext cx="7813165" cy="53963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r>
              <a:rPr lang="en-US" sz="2200" b="1" dirty="0" smtClean="0">
                <a:solidFill>
                  <a:schemeClr val="accent1">
                    <a:lumMod val="75000"/>
                  </a:schemeClr>
                </a:solidFill>
              </a:rPr>
              <a:t>Research 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in Progress and Case Studies</a:t>
            </a:r>
          </a:p>
          <a:p>
            <a:pPr>
              <a:spcAft>
                <a:spcPts val="400"/>
              </a:spcAft>
            </a:pPr>
            <a:r>
              <a:rPr lang="en-US" sz="2200" b="1" dirty="0" smtClean="0"/>
              <a:t>Preliminary Selection Criteria</a:t>
            </a:r>
          </a:p>
          <a:p>
            <a:pPr marL="342900" indent="-34290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200" dirty="0" smtClean="0"/>
              <a:t>Does the document respond to the Committee defined topics?</a:t>
            </a:r>
          </a:p>
          <a:p>
            <a:pPr marL="342900" indent="-34290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200" dirty="0" smtClean="0"/>
              <a:t>Does the document relevant to future research in international trade and transportation?</a:t>
            </a:r>
          </a:p>
          <a:p>
            <a:pPr marL="342900" indent="-34290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200" dirty="0" smtClean="0"/>
              <a:t>Does data and methods support findings?</a:t>
            </a:r>
          </a:p>
          <a:p>
            <a:pPr>
              <a:spcAft>
                <a:spcPts val="400"/>
              </a:spcAft>
            </a:pPr>
            <a:r>
              <a:rPr lang="en-US" sz="2200" b="1" dirty="0" smtClean="0">
                <a:solidFill>
                  <a:schemeClr val="accent1">
                    <a:lumMod val="75000"/>
                  </a:schemeClr>
                </a:solidFill>
              </a:rPr>
              <a:t>Group Discussion</a:t>
            </a:r>
          </a:p>
          <a:p>
            <a:pPr marL="342900" indent="-34290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200" dirty="0" smtClean="0"/>
              <a:t>Ar</a:t>
            </a:r>
            <a:r>
              <a:rPr lang="en-US" sz="2200" dirty="0" smtClean="0"/>
              <a:t>e there </a:t>
            </a:r>
            <a:r>
              <a:rPr lang="en-US" sz="2200" dirty="0" smtClean="0"/>
              <a:t>any </a:t>
            </a:r>
            <a:r>
              <a:rPr lang="en-US" sz="2200" dirty="0"/>
              <a:t>other </a:t>
            </a:r>
            <a:r>
              <a:rPr lang="en-US" sz="2200" dirty="0" smtClean="0"/>
              <a:t>relevant topics that should be included?</a:t>
            </a:r>
            <a:endParaRPr lang="en-US" sz="2200" dirty="0"/>
          </a:p>
          <a:p>
            <a:pPr marL="342900" indent="-34290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Volunteers for case study/research in progress review</a:t>
            </a:r>
          </a:p>
          <a:p>
            <a:pPr marL="342900" indent="-34290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Define dates for final review, recommendations, poster or presentation.</a:t>
            </a:r>
          </a:p>
          <a:p>
            <a:pPr>
              <a:spcAft>
                <a:spcPts val="400"/>
              </a:spcAft>
            </a:pPr>
            <a:endParaRPr lang="en-US" sz="2200" dirty="0" smtClean="0"/>
          </a:p>
          <a:p>
            <a:pPr>
              <a:spcAft>
                <a:spcPts val="400"/>
              </a:spcAft>
            </a:pPr>
            <a:r>
              <a:rPr lang="en-US" sz="2200" b="1" dirty="0" smtClean="0">
                <a:solidFill>
                  <a:schemeClr val="accent1">
                    <a:lumMod val="75000"/>
                  </a:schemeClr>
                </a:solidFill>
              </a:rPr>
              <a:t>Other </a:t>
            </a:r>
            <a:r>
              <a:rPr lang="en-US" sz="2200" b="1" dirty="0">
                <a:solidFill>
                  <a:schemeClr val="accent1">
                    <a:lumMod val="75000"/>
                  </a:schemeClr>
                </a:solidFill>
              </a:rPr>
              <a:t>suggestions for the Annual Meeting Sessions. </a:t>
            </a:r>
          </a:p>
          <a:p>
            <a:pPr>
              <a:spcAft>
                <a:spcPts val="400"/>
              </a:spcAft>
            </a:pPr>
            <a:endParaRPr lang="en-US" sz="22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4582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21428"/>
            <a:ext cx="7886700" cy="99417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TRB Paper Review 2020</a:t>
            </a:r>
            <a:br>
              <a:rPr lang="en-US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endParaRPr lang="en-US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86200" y="6420535"/>
            <a:ext cx="46291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AT020 International Trade and Transportation</a:t>
            </a:r>
          </a:p>
        </p:txBody>
      </p:sp>
      <p:sp>
        <p:nvSpPr>
          <p:cNvPr id="7" name="object 3"/>
          <p:cNvSpPr txBox="1">
            <a:spLocks/>
          </p:cNvSpPr>
          <p:nvPr/>
        </p:nvSpPr>
        <p:spPr>
          <a:xfrm>
            <a:off x="754774" y="1701383"/>
            <a:ext cx="8073916" cy="34040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Important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Dates</a:t>
            </a:r>
            <a:endParaRPr lang="en-US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Paper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submission site opens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June 1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Paper submission site closes 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August 1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Paper Review Period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August 15 – October 15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Paper decisions sent 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October 30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Revised paper due </a:t>
            </a: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December 1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2723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21428"/>
            <a:ext cx="7886700" cy="99417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TRB Paper Review 2020</a:t>
            </a:r>
            <a:br>
              <a:rPr lang="en-US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en-US" sz="36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TRB Committee Reviewers – What to Expect</a:t>
            </a:r>
          </a:p>
        </p:txBody>
      </p:sp>
      <p:sp>
        <p:nvSpPr>
          <p:cNvPr id="6" name="Rectangle 5"/>
          <p:cNvSpPr/>
          <p:nvPr/>
        </p:nvSpPr>
        <p:spPr>
          <a:xfrm>
            <a:off x="3886200" y="6420535"/>
            <a:ext cx="46291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AT020 International Trade and Transportation</a:t>
            </a:r>
          </a:p>
        </p:txBody>
      </p:sp>
      <p:sp>
        <p:nvSpPr>
          <p:cNvPr id="7" name="object 3"/>
          <p:cNvSpPr txBox="1">
            <a:spLocks/>
          </p:cNvSpPr>
          <p:nvPr/>
        </p:nvSpPr>
        <p:spPr>
          <a:xfrm>
            <a:off x="719148" y="1399699"/>
            <a:ext cx="8073916" cy="49367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/>
              <a:t>Read the Abstract before making your decision to accept or decline. </a:t>
            </a:r>
            <a:r>
              <a:rPr lang="en-US" sz="2400" u="sng" dirty="0"/>
              <a:t>Please accept or decline within 5 days</a:t>
            </a:r>
            <a:r>
              <a:rPr lang="en-US" sz="2400" dirty="0"/>
              <a:t>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/>
              <a:t>If you don’t have the time or knowledge to complete the review, or you have a bias or conflicts of interest that would prevent you from giving a fair review, please decline the invitation.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/>
              <a:t>If you simply ignore the email, you will be sent automatic follow-ups </a:t>
            </a:r>
            <a:r>
              <a:rPr lang="en-US" sz="2400" dirty="0" smtClean="0"/>
              <a:t>and </a:t>
            </a:r>
            <a:r>
              <a:rPr lang="en-US" sz="2400" dirty="0"/>
              <a:t>it will delay the paper’s review process.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/>
              <a:t>If your paper is outside of your expertise, you may need to update your keywords.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C00000"/>
                </a:solidFill>
              </a:rPr>
              <a:t>Make sure the keywords in your account are as full and accurate as possible to ensure only suitable papers are sent to you to review.</a:t>
            </a:r>
          </a:p>
        </p:txBody>
      </p:sp>
    </p:spTree>
    <p:extLst>
      <p:ext uri="{BB962C8B-B14F-4D97-AF65-F5344CB8AC3E}">
        <p14:creationId xmlns:p14="http://schemas.microsoft.com/office/powerpoint/2010/main" val="27154481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21428"/>
            <a:ext cx="7886700" cy="99417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TRB Paper Review 2020</a:t>
            </a:r>
            <a:br>
              <a:rPr lang="en-US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en-US" sz="36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TRB Committee Reviewers – Remember</a:t>
            </a:r>
          </a:p>
        </p:txBody>
      </p:sp>
      <p:sp>
        <p:nvSpPr>
          <p:cNvPr id="6" name="Rectangle 5"/>
          <p:cNvSpPr/>
          <p:nvPr/>
        </p:nvSpPr>
        <p:spPr>
          <a:xfrm>
            <a:off x="3886200" y="6420535"/>
            <a:ext cx="46291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AT020 International Trade and Transportation</a:t>
            </a:r>
          </a:p>
        </p:txBody>
      </p:sp>
      <p:sp>
        <p:nvSpPr>
          <p:cNvPr id="7" name="object 3"/>
          <p:cNvSpPr txBox="1">
            <a:spLocks/>
          </p:cNvSpPr>
          <p:nvPr/>
        </p:nvSpPr>
        <p:spPr>
          <a:xfrm>
            <a:off x="719148" y="1399699"/>
            <a:ext cx="8073916" cy="470282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/>
              <a:t>If you are unable to review the paper, </a:t>
            </a:r>
            <a:r>
              <a:rPr lang="en-US" sz="2400" u="sng" dirty="0"/>
              <a:t>you can suggest alternative reviewers</a:t>
            </a:r>
            <a:r>
              <a:rPr lang="en-US" sz="2400" dirty="0"/>
              <a:t>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/>
              <a:t>Your review is due by September 15.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/>
              <a:t>Paper Reviewers are the quality controllers of the research world. </a:t>
            </a:r>
            <a:r>
              <a:rPr lang="en-US" sz="2400" dirty="0">
                <a:solidFill>
                  <a:srgbClr val="C00000"/>
                </a:solidFill>
              </a:rPr>
              <a:t>They make sure the research being published is good quality.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/>
              <a:t>Peer review is a largely reciprocal endeavor and you will benefit at some stage from the work of peer reviewers on your own paper. 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Number of papers reviewed by our Committee in the past 3 years: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(2017), 6 (2018) and 6 (2019)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435030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962" y="190375"/>
            <a:ext cx="7886700" cy="994172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Research Statements</a:t>
            </a:r>
          </a:p>
        </p:txBody>
      </p:sp>
      <p:sp>
        <p:nvSpPr>
          <p:cNvPr id="5" name="Rectangle 4"/>
          <p:cNvSpPr/>
          <p:nvPr/>
        </p:nvSpPr>
        <p:spPr>
          <a:xfrm>
            <a:off x="3886200" y="6420535"/>
            <a:ext cx="46291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AT020 International Trade and Transportation</a:t>
            </a:r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80F09AF6-ED1B-4E27-911F-38806468B5AB}"/>
              </a:ext>
            </a:extLst>
          </p:cNvPr>
          <p:cNvSpPr txBox="1">
            <a:spLocks/>
          </p:cNvSpPr>
          <p:nvPr/>
        </p:nvSpPr>
        <p:spPr>
          <a:xfrm>
            <a:off x="537962" y="988604"/>
            <a:ext cx="8316334" cy="51768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/>
              <a:t>Although our existing RNS are receiving page views we have not yet seen any papers developed to address them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Lack of funding potentially an issue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endParaRPr lang="en-US" sz="2000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/>
              <a:t>AASHTO's Special Committee on Freight and Council on Water Transportation aims to increase emphasis on supporting research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In the process of developing a list of research priorities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endParaRPr lang="en-US" sz="2000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/>
              <a:t>Once AASHTO focus areas are released the plan is to develop the next round of statements that align with these priority areas with the aim of securing NCHRP funding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/>
              <a:t>Ideally, RNS will be developed with input or in partnership with AW010 and AW020.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821862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962" y="190375"/>
            <a:ext cx="7886700" cy="994172"/>
          </a:xfrm>
        </p:spPr>
        <p:txBody>
          <a:bodyPr/>
          <a:lstStyle/>
          <a:p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Communications Update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86200" y="6420535"/>
            <a:ext cx="46291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AT020 International Trade and Transportation</a:t>
            </a:r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80F09AF6-ED1B-4E27-911F-38806468B5AB}"/>
              </a:ext>
            </a:extLst>
          </p:cNvPr>
          <p:cNvSpPr txBox="1">
            <a:spLocks/>
          </p:cNvSpPr>
          <p:nvPr/>
        </p:nvSpPr>
        <p:spPr>
          <a:xfrm>
            <a:off x="407333" y="1108347"/>
            <a:ext cx="8316334" cy="36256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 smtClean="0"/>
              <a:t>Webpage update. </a:t>
            </a:r>
            <a:r>
              <a:rPr lang="en-US" sz="2400" dirty="0">
                <a:hlinkClick r:id="rId2"/>
              </a:rPr>
              <a:t>https://www.trbtradetransportation.org</a:t>
            </a:r>
            <a:r>
              <a:rPr lang="en-US" sz="2400" dirty="0" smtClean="0">
                <a:hlinkClick r:id="rId2"/>
              </a:rPr>
              <a:t>/</a:t>
            </a:r>
            <a:endParaRPr lang="en-US" sz="2400" dirty="0" smtClean="0"/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000" dirty="0" smtClean="0"/>
              <a:t>Suggestions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000" dirty="0" smtClean="0"/>
              <a:t>Volunteers to work with Irina</a:t>
            </a:r>
            <a:endParaRPr lang="en-US" sz="2000" dirty="0" smtClean="0"/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sz="2400" dirty="0" smtClean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 smtClean="0"/>
              <a:t>LinkedIn </a:t>
            </a:r>
            <a:r>
              <a:rPr lang="en-US" sz="2400" dirty="0">
                <a:hlinkClick r:id="rId3"/>
              </a:rPr>
              <a:t>https://www.linkedin.com/groups/4362564/</a:t>
            </a:r>
            <a:r>
              <a:rPr lang="en-US" sz="2400" dirty="0" smtClean="0"/>
              <a:t> 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sz="2400" dirty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 smtClean="0"/>
              <a:t>Committee Google Calendar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52502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962" y="353430"/>
            <a:ext cx="7886700" cy="994172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Other Business</a:t>
            </a:r>
          </a:p>
        </p:txBody>
      </p:sp>
      <p:sp>
        <p:nvSpPr>
          <p:cNvPr id="5" name="Rectangle 4"/>
          <p:cNvSpPr/>
          <p:nvPr/>
        </p:nvSpPr>
        <p:spPr>
          <a:xfrm>
            <a:off x="3886200" y="6420535"/>
            <a:ext cx="46291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AT020 International Trade and Transportation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83771" y="1347602"/>
            <a:ext cx="63572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Members update</a:t>
            </a:r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538998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962" y="309888"/>
            <a:ext cx="7886700" cy="994172"/>
          </a:xfrm>
        </p:spPr>
        <p:txBody>
          <a:bodyPr/>
          <a:lstStyle/>
          <a:p>
            <a:r>
              <a:rPr lang="en-US" b="1" dirty="0">
                <a:solidFill>
                  <a:schemeClr val="accent5"/>
                </a:solidFill>
              </a:rPr>
              <a:t>Thanks for Volunteering!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86200" y="6420535"/>
            <a:ext cx="46291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AT020 International Trade and Transportation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628650" y="2923831"/>
            <a:ext cx="78867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accent5"/>
                </a:solidFill>
              </a:rPr>
              <a:t/>
            </a:r>
            <a:br>
              <a:rPr lang="en-US" sz="2800" b="1" dirty="0">
                <a:solidFill>
                  <a:schemeClr val="accent5"/>
                </a:solidFill>
              </a:rPr>
            </a:br>
            <a:endParaRPr lang="en-US" sz="2800" b="1" dirty="0">
              <a:solidFill>
                <a:schemeClr val="accent5"/>
              </a:solidFill>
            </a:endParaRPr>
          </a:p>
          <a:p>
            <a:pPr algn="ctr"/>
            <a:r>
              <a:rPr lang="en-US" sz="2800" b="1" dirty="0">
                <a:solidFill>
                  <a:schemeClr val="accent5"/>
                </a:solidFill>
              </a:rPr>
              <a:t>Visit: </a:t>
            </a:r>
            <a:r>
              <a:rPr lang="en-US" sz="2800" b="1" u="sng" dirty="0">
                <a:hlinkClick r:id="rId2"/>
              </a:rPr>
              <a:t>https://www.trbtradetransportation.org/</a:t>
            </a:r>
            <a:endParaRPr lang="en-US" sz="2800" b="1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537962" y="5589538"/>
            <a:ext cx="84605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Contact me @ </a:t>
            </a:r>
            <a:r>
              <a:rPr lang="en-US" sz="2400" spc="-4" dirty="0">
                <a:cs typeface="Arial"/>
              </a:rPr>
              <a:t>Juan Carlos Villa, </a:t>
            </a:r>
            <a:r>
              <a:rPr lang="en-US" sz="2400" spc="-4" dirty="0">
                <a:cs typeface="Arial"/>
                <a:hlinkClick r:id="rId3"/>
              </a:rPr>
              <a:t>J-villa@tamu.edu</a:t>
            </a:r>
            <a:r>
              <a:rPr lang="en-US" sz="2400" spc="-4" dirty="0">
                <a:cs typeface="Arial"/>
              </a:rPr>
              <a:t>, 979-317-2471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81643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961" y="-233083"/>
            <a:ext cx="7886700" cy="1325563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Meeting Agenda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961" y="766140"/>
            <a:ext cx="8494992" cy="5547573"/>
          </a:xfrm>
        </p:spPr>
        <p:txBody>
          <a:bodyPr>
            <a:noAutofit/>
          </a:bodyPr>
          <a:lstStyle/>
          <a:p>
            <a:r>
              <a:rPr lang="en-US" sz="2200" b="1" dirty="0"/>
              <a:t> </a:t>
            </a:r>
            <a:r>
              <a:rPr lang="en-US" sz="2200" dirty="0"/>
              <a:t>Welcome (Juan and Jolene - 5 min)</a:t>
            </a:r>
          </a:p>
          <a:p>
            <a:pPr lvl="0"/>
            <a:r>
              <a:rPr lang="en-US" sz="2200" dirty="0"/>
              <a:t>2020 Annual Meeting and Freight Day 2020 update (Scott Brotemarkle - 10 mins)</a:t>
            </a:r>
          </a:p>
          <a:p>
            <a:pPr lvl="0"/>
            <a:r>
              <a:rPr lang="en-US" sz="2200" dirty="0"/>
              <a:t>Presentations (90 mins)</a:t>
            </a:r>
          </a:p>
          <a:p>
            <a:pPr lvl="1">
              <a:spcBef>
                <a:spcPts val="1200"/>
              </a:spcBef>
            </a:pPr>
            <a:r>
              <a:rPr lang="en-US" sz="2200" b="1" dirty="0"/>
              <a:t>Gerry Bogacz: </a:t>
            </a:r>
            <a:r>
              <a:rPr lang="en-US" sz="2200" dirty="0"/>
              <a:t>Planning Director, New York Metropolitan Transportation Council. </a:t>
            </a:r>
            <a:r>
              <a:rPr lang="en-US" sz="2200" b="1" dirty="0"/>
              <a:t>Green Freight Corridors Planning Study</a:t>
            </a:r>
            <a:endParaRPr lang="en-US" sz="2200" dirty="0"/>
          </a:p>
          <a:p>
            <a:pPr lvl="1">
              <a:spcBef>
                <a:spcPts val="1200"/>
              </a:spcBef>
            </a:pPr>
            <a:r>
              <a:rPr lang="en-US" sz="2200" b="1" dirty="0"/>
              <a:t>Avital Barnea: </a:t>
            </a:r>
            <a:r>
              <a:rPr lang="en-US" sz="2200" dirty="0"/>
              <a:t>Deputy Secretary for Transportation Planning, California State Transportation Agency. </a:t>
            </a:r>
            <a:r>
              <a:rPr lang="en-US" sz="2200" b="1" dirty="0"/>
              <a:t/>
            </a:r>
            <a:br>
              <a:rPr lang="en-US" sz="2200" b="1" dirty="0"/>
            </a:br>
            <a:r>
              <a:rPr lang="en-US" sz="2200" b="1" dirty="0"/>
              <a:t>California Response to COVID-19</a:t>
            </a:r>
            <a:endParaRPr lang="en-US" sz="2200" dirty="0"/>
          </a:p>
          <a:p>
            <a:pPr lvl="1">
              <a:spcBef>
                <a:spcPts val="1200"/>
              </a:spcBef>
            </a:pPr>
            <a:r>
              <a:rPr lang="en-US" sz="2200" b="1" dirty="0"/>
              <a:t>Eric C. Shen, PTP: </a:t>
            </a:r>
            <a:r>
              <a:rPr lang="en-US" sz="2200" dirty="0"/>
              <a:t>Director, Mid-Pacific Gateway Office (Los Angeles), Maritime Administration. </a:t>
            </a:r>
            <a:br>
              <a:rPr lang="en-US" sz="2200" dirty="0"/>
            </a:br>
            <a:r>
              <a:rPr lang="en-US" sz="2200" b="1" dirty="0"/>
              <a:t>All Hands On Deck – A collaborative approach to gathering and analyzing maritime/intermodal freight information during the COVID-19 crisis</a:t>
            </a:r>
            <a:endParaRPr lang="en-US" sz="2200" dirty="0"/>
          </a:p>
          <a:p>
            <a:pPr lvl="0">
              <a:spcBef>
                <a:spcPts val="0"/>
              </a:spcBef>
              <a:spcAft>
                <a:spcPts val="1200"/>
              </a:spcAft>
            </a:pPr>
            <a:endParaRPr lang="en-US" sz="2200" dirty="0"/>
          </a:p>
        </p:txBody>
      </p:sp>
      <p:sp>
        <p:nvSpPr>
          <p:cNvPr id="4" name="Rectangle 3"/>
          <p:cNvSpPr/>
          <p:nvPr/>
        </p:nvSpPr>
        <p:spPr>
          <a:xfrm>
            <a:off x="3886200" y="6420535"/>
            <a:ext cx="46291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AT020 International Trade and Transportation</a:t>
            </a:r>
          </a:p>
        </p:txBody>
      </p:sp>
    </p:spTree>
    <p:extLst>
      <p:ext uri="{BB962C8B-B14F-4D97-AF65-F5344CB8AC3E}">
        <p14:creationId xmlns:p14="http://schemas.microsoft.com/office/powerpoint/2010/main" val="3471018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961" y="-233083"/>
            <a:ext cx="7886700" cy="1325563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Meeting Agenda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961" y="776086"/>
            <a:ext cx="8494992" cy="524371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/>
              <a:t>AT020 Meeting (2:45 PM – 4:00 PM CST)</a:t>
            </a:r>
            <a:endParaRPr lang="en-US" sz="1800" dirty="0"/>
          </a:p>
          <a:p>
            <a:pPr marL="0" indent="0">
              <a:buNone/>
            </a:pPr>
            <a:r>
              <a:rPr lang="en-US" sz="1800" u="sng" dirty="0">
                <a:hlinkClick r:id="rId3"/>
              </a:rPr>
              <a:t>https://global.gotomeeting.com/join/367401997</a:t>
            </a:r>
            <a:r>
              <a:rPr lang="en-US" sz="1800" dirty="0"/>
              <a:t> </a:t>
            </a:r>
            <a:br>
              <a:rPr lang="en-US" sz="1800" dirty="0"/>
            </a:br>
            <a:r>
              <a:rPr lang="en-US" sz="1800" dirty="0"/>
              <a:t>Telephone: </a:t>
            </a:r>
            <a:r>
              <a:rPr lang="en-US" sz="1800" u="sng" dirty="0">
                <a:hlinkClick r:id="rId4"/>
              </a:rPr>
              <a:t>+1 (872) 240-3412</a:t>
            </a:r>
            <a:r>
              <a:rPr lang="en-US" sz="1800" dirty="0"/>
              <a:t> </a:t>
            </a:r>
            <a:br>
              <a:rPr lang="en-US" sz="1800" dirty="0"/>
            </a:br>
            <a:r>
              <a:rPr lang="en-US" sz="1800" dirty="0"/>
              <a:t>Access Code</a:t>
            </a:r>
            <a:r>
              <a:rPr lang="en-US" sz="1800" b="1" dirty="0"/>
              <a:t>:</a:t>
            </a:r>
            <a:r>
              <a:rPr lang="en-US" sz="1800" dirty="0"/>
              <a:t> 367-401-997 </a:t>
            </a:r>
            <a:r>
              <a:rPr lang="en-US" dirty="0"/>
              <a:t/>
            </a:r>
            <a:br>
              <a:rPr lang="en-US" dirty="0"/>
            </a:br>
            <a:endParaRPr lang="en-US" sz="2400" dirty="0"/>
          </a:p>
          <a:p>
            <a:pPr lvl="0"/>
            <a:r>
              <a:rPr lang="en-US" sz="2400" dirty="0"/>
              <a:t>Committee membership 	(Juan - </a:t>
            </a:r>
            <a:r>
              <a:rPr lang="en-US" sz="2400" dirty="0" smtClean="0"/>
              <a:t>10 </a:t>
            </a:r>
            <a:r>
              <a:rPr lang="en-US" sz="2400" dirty="0"/>
              <a:t>mins)</a:t>
            </a:r>
          </a:p>
          <a:p>
            <a:pPr lvl="0"/>
            <a:r>
              <a:rPr lang="en-US" sz="2400" dirty="0"/>
              <a:t>Roles and responsibilities 	(Juan - </a:t>
            </a:r>
            <a:r>
              <a:rPr lang="en-US" sz="2400" dirty="0" smtClean="0"/>
              <a:t>5 </a:t>
            </a:r>
            <a:r>
              <a:rPr lang="en-US" sz="2400" dirty="0"/>
              <a:t>mins)</a:t>
            </a:r>
          </a:p>
          <a:p>
            <a:pPr lvl="0"/>
            <a:r>
              <a:rPr lang="en-US" sz="2400" dirty="0"/>
              <a:t>Annual Meeting Planning 	(Juan, Maria, Isabel - 20 min)</a:t>
            </a:r>
          </a:p>
          <a:p>
            <a:r>
              <a:rPr lang="en-US" sz="2400" dirty="0" smtClean="0"/>
              <a:t>Paper </a:t>
            </a:r>
            <a:r>
              <a:rPr lang="en-US" sz="2400" dirty="0"/>
              <a:t>Review 		(Isabel – 10 mins)</a:t>
            </a:r>
          </a:p>
          <a:p>
            <a:r>
              <a:rPr lang="en-US" sz="2400" dirty="0"/>
              <a:t>Research Statements 	(Daniel – 10 mins)</a:t>
            </a:r>
          </a:p>
          <a:p>
            <a:pPr lvl="0"/>
            <a:r>
              <a:rPr lang="en-US" sz="2400" dirty="0" smtClean="0"/>
              <a:t>Communications Update	(Irina – 10 </a:t>
            </a:r>
            <a:r>
              <a:rPr lang="en-US" sz="2400" dirty="0" err="1" smtClean="0"/>
              <a:t>mins</a:t>
            </a:r>
            <a:r>
              <a:rPr lang="en-US" sz="2400" dirty="0" smtClean="0"/>
              <a:t>)</a:t>
            </a:r>
          </a:p>
          <a:p>
            <a:pPr lvl="0"/>
            <a:r>
              <a:rPr lang="en-US" sz="2400" dirty="0" smtClean="0"/>
              <a:t>Other </a:t>
            </a:r>
            <a:r>
              <a:rPr lang="en-US" sz="2400" dirty="0"/>
              <a:t>Business 		</a:t>
            </a:r>
            <a:r>
              <a:rPr lang="en-US" sz="2400" dirty="0" smtClean="0"/>
              <a:t>(All </a:t>
            </a:r>
            <a:r>
              <a:rPr lang="en-US" sz="2400" dirty="0"/>
              <a:t>– 10 min)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86200" y="6420535"/>
            <a:ext cx="46291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AT020 International Trade and Transportation</a:t>
            </a:r>
          </a:p>
        </p:txBody>
      </p:sp>
    </p:spTree>
    <p:extLst>
      <p:ext uri="{BB962C8B-B14F-4D97-AF65-F5344CB8AC3E}">
        <p14:creationId xmlns:p14="http://schemas.microsoft.com/office/powerpoint/2010/main" val="2690616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21428"/>
            <a:ext cx="7886700" cy="994172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Committee Membership</a:t>
            </a:r>
          </a:p>
        </p:txBody>
      </p:sp>
      <p:sp>
        <p:nvSpPr>
          <p:cNvPr id="6" name="Rectangle 5"/>
          <p:cNvSpPr/>
          <p:nvPr/>
        </p:nvSpPr>
        <p:spPr>
          <a:xfrm>
            <a:off x="3886200" y="6420535"/>
            <a:ext cx="46291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AT020 International Trade and Transportation</a:t>
            </a:r>
          </a:p>
        </p:txBody>
      </p:sp>
      <p:sp>
        <p:nvSpPr>
          <p:cNvPr id="7" name="object 3"/>
          <p:cNvSpPr txBox="1">
            <a:spLocks/>
          </p:cNvSpPr>
          <p:nvPr/>
        </p:nvSpPr>
        <p:spPr>
          <a:xfrm>
            <a:off x="395087" y="1523373"/>
            <a:ext cx="8353826" cy="8925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6263" lvl="0" indent="-576263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2000" b="1" dirty="0"/>
              <a:t>Rotation April 2020</a:t>
            </a:r>
          </a:p>
          <a:p>
            <a:pPr marL="576263" lvl="0" indent="-576263">
              <a:lnSpc>
                <a:spcPct val="120000"/>
              </a:lnSpc>
              <a:spcBef>
                <a:spcPts val="1200"/>
              </a:spcBef>
              <a:buNone/>
            </a:pPr>
            <a:endParaRPr lang="en-US" sz="20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9721906"/>
              </p:ext>
            </p:extLst>
          </p:nvPr>
        </p:nvGraphicFramePr>
        <p:xfrm>
          <a:off x="395087" y="1969649"/>
          <a:ext cx="8498542" cy="3913632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3341307">
                  <a:extLst>
                    <a:ext uri="{9D8B030D-6E8A-4147-A177-3AD203B41FA5}">
                      <a16:colId xmlns:a16="http://schemas.microsoft.com/office/drawing/2014/main" val="1955021998"/>
                    </a:ext>
                  </a:extLst>
                </a:gridCol>
                <a:gridCol w="3165149">
                  <a:extLst>
                    <a:ext uri="{9D8B030D-6E8A-4147-A177-3AD203B41FA5}">
                      <a16:colId xmlns:a16="http://schemas.microsoft.com/office/drawing/2014/main" val="550210158"/>
                    </a:ext>
                  </a:extLst>
                </a:gridCol>
                <a:gridCol w="1992086">
                  <a:extLst>
                    <a:ext uri="{9D8B030D-6E8A-4147-A177-3AD203B41FA5}">
                      <a16:colId xmlns:a16="http://schemas.microsoft.com/office/drawing/2014/main" val="251803201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Name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Organization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Location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6777894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Juan Carlos Villa, Chair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Texas A&amp;M Transportation Institute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Mexico City, Mexico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620353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Maria Boile, Vice Chair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University of Piraeus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Athens, Greece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32853029"/>
                  </a:ext>
                </a:extLst>
              </a:tr>
              <a:tr h="3073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Elisa Arias, Secretary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San Diego Association of Governments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San Diego, CA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83233860"/>
                  </a:ext>
                </a:extLst>
              </a:tr>
              <a:tr h="2730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Irina Benedyk, Communications Coordinator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SUNY Buffalo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Buffalo, </a:t>
                      </a:r>
                      <a:r>
                        <a:rPr lang="en-US" sz="2000" dirty="0">
                          <a:effectLst/>
                        </a:rPr>
                        <a:t>NY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77337443"/>
                  </a:ext>
                </a:extLst>
              </a:tr>
              <a:tr h="27876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Daniel Hackett, Research Coordinator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Hackett Associates, LLC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Alexandria, VA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15622207"/>
                  </a:ext>
                </a:extLst>
              </a:tr>
              <a:tr h="21018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Isabel Victoria-Jaramillo, Paper Review Chair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Cambridge Systematics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Austin, TX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17846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883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21428"/>
            <a:ext cx="7886700" cy="994172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Committee Membership</a:t>
            </a:r>
          </a:p>
        </p:txBody>
      </p:sp>
      <p:sp>
        <p:nvSpPr>
          <p:cNvPr id="6" name="Rectangle 5"/>
          <p:cNvSpPr/>
          <p:nvPr/>
        </p:nvSpPr>
        <p:spPr>
          <a:xfrm>
            <a:off x="3886200" y="6420535"/>
            <a:ext cx="46291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AT020 International Trade and Transportation</a:t>
            </a: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016627" y="1463799"/>
            <a:ext cx="1216680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9361642"/>
              </p:ext>
            </p:extLst>
          </p:nvPr>
        </p:nvGraphicFramePr>
        <p:xfrm>
          <a:off x="473814" y="1240299"/>
          <a:ext cx="8196372" cy="4613689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2114550">
                  <a:extLst>
                    <a:ext uri="{9D8B030D-6E8A-4147-A177-3AD203B41FA5}">
                      <a16:colId xmlns:a16="http://schemas.microsoft.com/office/drawing/2014/main" val="3480293320"/>
                    </a:ext>
                  </a:extLst>
                </a:gridCol>
                <a:gridCol w="4280269">
                  <a:extLst>
                    <a:ext uri="{9D8B030D-6E8A-4147-A177-3AD203B41FA5}">
                      <a16:colId xmlns:a16="http://schemas.microsoft.com/office/drawing/2014/main" val="2117844320"/>
                    </a:ext>
                  </a:extLst>
                </a:gridCol>
                <a:gridCol w="1801553">
                  <a:extLst>
                    <a:ext uri="{9D8B030D-6E8A-4147-A177-3AD203B41FA5}">
                      <a16:colId xmlns:a16="http://schemas.microsoft.com/office/drawing/2014/main" val="1338491519"/>
                    </a:ext>
                  </a:extLst>
                </a:gridCol>
              </a:tblGrid>
              <a:tr h="23514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Name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Organization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Location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907292"/>
                  </a:ext>
                </a:extLst>
              </a:tr>
              <a:tr h="23514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Chris Bachmann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University of Waterloo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Waterloo, Canada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7750812"/>
                  </a:ext>
                </a:extLst>
              </a:tr>
              <a:tr h="68199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Maximilian Bauernfeind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Austrian Ministry for Innovation and Technology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Vienna, Austria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16271470"/>
                  </a:ext>
                </a:extLst>
              </a:tr>
              <a:tr h="4811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Travis Black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Maritime Administration (MARAD)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Washington, DC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02832795"/>
                  </a:ext>
                </a:extLst>
              </a:tr>
              <a:tr h="23514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Mary Brooks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Dalhousie University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Halifax, Canada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13476674"/>
                  </a:ext>
                </a:extLst>
              </a:tr>
              <a:tr h="7272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Maxim Dulebenets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Florida A&amp;M University-Florida State University College of Engineering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Tallahassee, FL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9429775"/>
                  </a:ext>
                </a:extLst>
              </a:tr>
              <a:tr h="23514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Verena Ehrler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IFSTTAR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Villeneuve d'Ascq, France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79345377"/>
                  </a:ext>
                </a:extLst>
              </a:tr>
              <a:tr h="23514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Emily Hashimoto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Goldman Sachs and Company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Brookyln, NY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48366228"/>
                  </a:ext>
                </a:extLst>
              </a:tr>
              <a:tr h="4811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Timoteo Juarez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Texas Department of Transportation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Austin, TX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69208624"/>
                  </a:ext>
                </a:extLst>
              </a:tr>
              <a:tr h="4811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Tiffany Julien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Federal Highway Administration (FHWA)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Washington, DC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133540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2162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21428"/>
            <a:ext cx="7886700" cy="994172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Committee Membership</a:t>
            </a:r>
          </a:p>
        </p:txBody>
      </p:sp>
      <p:sp>
        <p:nvSpPr>
          <p:cNvPr id="6" name="Rectangle 5"/>
          <p:cNvSpPr/>
          <p:nvPr/>
        </p:nvSpPr>
        <p:spPr>
          <a:xfrm>
            <a:off x="3886200" y="6420535"/>
            <a:ext cx="46291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AT020 International Trade and Transportation</a:t>
            </a: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016627" y="1463799"/>
            <a:ext cx="1216680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0359296"/>
              </p:ext>
            </p:extLst>
          </p:nvPr>
        </p:nvGraphicFramePr>
        <p:xfrm>
          <a:off x="415999" y="1315600"/>
          <a:ext cx="7886700" cy="4989449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2130825">
                  <a:extLst>
                    <a:ext uri="{9D8B030D-6E8A-4147-A177-3AD203B41FA5}">
                      <a16:colId xmlns:a16="http://schemas.microsoft.com/office/drawing/2014/main" val="1161456552"/>
                    </a:ext>
                  </a:extLst>
                </a:gridCol>
                <a:gridCol w="3768916">
                  <a:extLst>
                    <a:ext uri="{9D8B030D-6E8A-4147-A177-3AD203B41FA5}">
                      <a16:colId xmlns:a16="http://schemas.microsoft.com/office/drawing/2014/main" val="2858660813"/>
                    </a:ext>
                  </a:extLst>
                </a:gridCol>
                <a:gridCol w="1986959">
                  <a:extLst>
                    <a:ext uri="{9D8B030D-6E8A-4147-A177-3AD203B41FA5}">
                      <a16:colId xmlns:a16="http://schemas.microsoft.com/office/drawing/2014/main" val="393426723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Name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Organization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Location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242433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Mitch Kostoulakos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Ad Hoc Logistics, LLC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Merrimac, MA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31188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Marc Levinson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Congressional Research Service (CRS)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Washington, DC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277975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Jose Marquez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California Department of Transportation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San Diego, CA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840527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Ghim Ong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National University of Singapore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Singapore,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775765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Matthew Rooney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George W. Bush Presidential Center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Dallas, TX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776791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Gisela Rua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Federal Reserve Board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Washington, DC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59246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Paloma Salas E.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FOA Consultores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Mexico City, Mexico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885329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Eleftherios Sdoukopoulos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University of Piraeus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Athens, Greece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901176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Rohan Shah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CDM Smith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Austin, TX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276356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Scudder Smith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WSP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Reading, MA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596888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Ricuarte Vazquez-Morales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Panama Canal Authority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Balboa, Panama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736454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Christopher Wilson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Woodrow Wilson Center for Scholars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Washington, DC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945153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Bingxin Yu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Federal Highway Administration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Washington, DC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487175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3710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80" y="146602"/>
            <a:ext cx="7886700" cy="994172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Roles and Responsibilities</a:t>
            </a:r>
          </a:p>
        </p:txBody>
      </p:sp>
      <p:sp>
        <p:nvSpPr>
          <p:cNvPr id="5" name="Rectangle 4"/>
          <p:cNvSpPr/>
          <p:nvPr/>
        </p:nvSpPr>
        <p:spPr>
          <a:xfrm>
            <a:off x="3886200" y="6420535"/>
            <a:ext cx="46291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AT020 International Trade and Transportation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79" y="1140774"/>
            <a:ext cx="8240153" cy="52295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Juan Carlos Villa, </a:t>
            </a:r>
            <a:r>
              <a:rPr lang="en-US" sz="24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Chair</a:t>
            </a:r>
            <a:endParaRPr 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Maria Boile, </a:t>
            </a:r>
            <a:r>
              <a:rPr lang="en-US" sz="24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Vice Chair</a:t>
            </a:r>
            <a:endParaRPr 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Elisa Arias, </a:t>
            </a:r>
            <a:r>
              <a:rPr lang="en-US" sz="24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Secretary</a:t>
            </a:r>
            <a:endParaRPr 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Irina Benedyk, </a:t>
            </a:r>
            <a:r>
              <a:rPr lang="en-US" sz="2400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Communications Coordinator</a:t>
            </a:r>
            <a:endParaRPr 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Daniel Hackett, Research Coordinator</a:t>
            </a:r>
            <a:endParaRPr 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Isabel Victoria-Jaramillo, Paper Review Chair and Session Coordinator 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en-US" sz="2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Need Volunteers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Young Members Liaison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Others????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0260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962" y="309888"/>
            <a:ext cx="7886700" cy="994172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Annual Meeting Planning </a:t>
            </a:r>
          </a:p>
        </p:txBody>
      </p:sp>
      <p:sp>
        <p:nvSpPr>
          <p:cNvPr id="5" name="Rectangle 4"/>
          <p:cNvSpPr/>
          <p:nvPr/>
        </p:nvSpPr>
        <p:spPr>
          <a:xfrm>
            <a:off x="3886200" y="6420535"/>
            <a:ext cx="46291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AT020 International Trade and Transportation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252533" y="1090774"/>
            <a:ext cx="8891467" cy="5027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Prepared a call for Research in Progress and Case Studies</a:t>
            </a:r>
          </a:p>
          <a:p>
            <a:pPr marL="53975" indent="-163513">
              <a:spcAft>
                <a:spcPts val="400"/>
              </a:spcAft>
              <a:buFont typeface="Arial" panose="020B0604020202020204" pitchFamily="34" charset="0"/>
              <a:buChar char="•"/>
            </a:pP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We are witnessing great changes in the international trade and transportation environment due to recent and current events. </a:t>
            </a:r>
          </a:p>
          <a:p>
            <a:pPr marL="285750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 Changes in international trade agreements and realignment of trade blocks, expansion of the Panama Canal, trade wars and the COVID-19 Pandemic have affected and continue transforming trade with important repercussions to the transportation system.</a:t>
            </a:r>
          </a:p>
          <a:p>
            <a:pPr marL="285750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In order to take advantage of these events and to capture ongoing work and practical case studies experiences, AT020 is organizing a </a:t>
            </a:r>
            <a:r>
              <a:rPr lang="en-US" sz="2000" b="1" dirty="0"/>
              <a:t>Lightning Talks and Poster Session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b="1" u="sng" dirty="0"/>
              <a:t>5 minutes will be allowed for each presentation</a:t>
            </a:r>
            <a:r>
              <a:rPr lang="en-US" sz="2000" dirty="0"/>
              <a:t>;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b="1" u="sng" dirty="0"/>
              <a:t>4 minutes of Q&amp;A from the audience will follow each presentation</a:t>
            </a:r>
            <a:endParaRPr lang="en-US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Each presenter will be allowed </a:t>
            </a:r>
            <a:r>
              <a:rPr lang="en-US" sz="2000" b="1" u="sng" dirty="0"/>
              <a:t>five (5)</a:t>
            </a:r>
            <a:r>
              <a:rPr lang="en-US" sz="2000" dirty="0"/>
              <a:t> slides maximum (not including the title)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681574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962" y="309888"/>
            <a:ext cx="7886700" cy="994172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Annual Meeting Planning </a:t>
            </a:r>
          </a:p>
        </p:txBody>
      </p:sp>
      <p:sp>
        <p:nvSpPr>
          <p:cNvPr id="5" name="Rectangle 4"/>
          <p:cNvSpPr/>
          <p:nvPr/>
        </p:nvSpPr>
        <p:spPr>
          <a:xfrm>
            <a:off x="3886200" y="6420535"/>
            <a:ext cx="46291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AT020 International Trade and Transportation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252533" y="1155204"/>
            <a:ext cx="8891467" cy="5450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Prepared a call for Research in Progress and Case Studies</a:t>
            </a:r>
          </a:p>
          <a:p>
            <a:pPr>
              <a:spcAft>
                <a:spcPts val="400"/>
              </a:spcAft>
            </a:pPr>
            <a:r>
              <a:rPr lang="en-US" b="1" dirty="0"/>
              <a:t>Proposed Topics </a:t>
            </a:r>
          </a:p>
          <a:p>
            <a:pPr marL="285750" lvl="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dirty="0"/>
              <a:t>Expectations of changes to the transportation system under USMCA</a:t>
            </a:r>
          </a:p>
          <a:p>
            <a:pPr marL="285750" lvl="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dirty="0"/>
              <a:t>Impacts to the transportation system performance and infrastructure due to:</a:t>
            </a:r>
          </a:p>
          <a:p>
            <a:pPr marL="742950" lvl="1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dirty="0"/>
              <a:t> the new international trade environment</a:t>
            </a:r>
          </a:p>
          <a:p>
            <a:pPr marL="742950" lvl="1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dirty="0"/>
              <a:t>on-shoring and near-shoring changes to international supply chains </a:t>
            </a:r>
          </a:p>
          <a:p>
            <a:pPr marL="742950" lvl="1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dirty="0"/>
              <a:t>in anticipation of Brexit. How will trade partners manage relationships and logistics with the UK and EU as separate entities?</a:t>
            </a:r>
          </a:p>
          <a:p>
            <a:pPr marL="285750" lvl="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dirty="0"/>
              <a:t>COVID-19 Pandemic related topics:</a:t>
            </a:r>
          </a:p>
          <a:p>
            <a:pPr marL="742950" lvl="1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dirty="0"/>
              <a:t>Experiences with border issues/staffing issues during COVID-19 Pandemic, </a:t>
            </a:r>
          </a:p>
          <a:p>
            <a:pPr marL="742950" lvl="1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dirty="0"/>
              <a:t>Supply chain issues in 2020 and post COVID-19 Pandemic</a:t>
            </a:r>
          </a:p>
          <a:p>
            <a:pPr marL="742950" lvl="1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dirty="0"/>
              <a:t>Impact of COVID-19 Pandemic on international supply chain reliability and resilience</a:t>
            </a:r>
          </a:p>
          <a:p>
            <a:pPr marL="742950" lvl="1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dirty="0"/>
              <a:t>Changes in air cargo operations and other transportation modes resulting from COVID-19 Pandemic.</a:t>
            </a:r>
          </a:p>
          <a:p>
            <a:pPr marL="742950" lvl="1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dirty="0"/>
              <a:t>Understanding the near-term shock in demand for transportation. How to forecast international and domestic trade or traffic flows?</a:t>
            </a:r>
          </a:p>
          <a:p>
            <a:pPr marL="342900" indent="-342900">
              <a:spcAft>
                <a:spcPts val="400"/>
              </a:spcAft>
              <a:buFont typeface="Arial" panose="020B0604020202020204" pitchFamily="34" charset="0"/>
              <a:buChar char="•"/>
            </a:pP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611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698A2B24BDF674EB0C6C463252C05D3" ma:contentTypeVersion="13" ma:contentTypeDescription="Create a new document." ma:contentTypeScope="" ma:versionID="d339a5606ec31a1e0b6c5495d9d12863">
  <xsd:schema xmlns:xsd="http://www.w3.org/2001/XMLSchema" xmlns:xs="http://www.w3.org/2001/XMLSchema" xmlns:p="http://schemas.microsoft.com/office/2006/metadata/properties" xmlns:ns3="f4950e71-bf56-4b03-8318-37467e3613fa" xmlns:ns4="e14313f3-073a-47be-98fa-ee60fb59e632" targetNamespace="http://schemas.microsoft.com/office/2006/metadata/properties" ma:root="true" ma:fieldsID="0e2978bef0cc08e41c22bd950174d7db" ns3:_="" ns4:_="">
    <xsd:import namespace="f4950e71-bf56-4b03-8318-37467e3613fa"/>
    <xsd:import namespace="e14313f3-073a-47be-98fa-ee60fb59e63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950e71-bf56-4b03-8318-37467e3613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4313f3-073a-47be-98fa-ee60fb59e63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123426-C1DE-49C2-963D-E0FA74E23F49}">
  <ds:schemaRefs>
    <ds:schemaRef ds:uri="http://purl.org/dc/dcmitype/"/>
    <ds:schemaRef ds:uri="e14313f3-073a-47be-98fa-ee60fb59e632"/>
    <ds:schemaRef ds:uri="http://www.w3.org/XML/1998/namespace"/>
    <ds:schemaRef ds:uri="f4950e71-bf56-4b03-8318-37467e3613fa"/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purl.org/dc/terms/"/>
    <ds:schemaRef ds:uri="http://purl.org/dc/elements/1.1/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7F305B8-A9AA-4973-A57C-9C9A09DFC2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1490CD-D204-45E3-B8A7-626D0C6ADE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950e71-bf56-4b03-8318-37467e3613fa"/>
    <ds:schemaRef ds:uri="e14313f3-073a-47be-98fa-ee60fb59e63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3899</TotalTime>
  <Words>1598</Words>
  <Application>Microsoft Office PowerPoint</Application>
  <PresentationFormat>On-screen Show (4:3)</PresentationFormat>
  <Paragraphs>238</Paragraphs>
  <Slides>17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Wingdings</vt:lpstr>
      <vt:lpstr>Office Theme</vt:lpstr>
      <vt:lpstr>Transportation Research Board  International Trade and Transportation (AT020) </vt:lpstr>
      <vt:lpstr>Meeting Agenda </vt:lpstr>
      <vt:lpstr>Meeting Agenda </vt:lpstr>
      <vt:lpstr>Committee Membership</vt:lpstr>
      <vt:lpstr>Committee Membership</vt:lpstr>
      <vt:lpstr>Committee Membership</vt:lpstr>
      <vt:lpstr>Roles and Responsibilities</vt:lpstr>
      <vt:lpstr>Annual Meeting Planning </vt:lpstr>
      <vt:lpstr>Annual Meeting Planning </vt:lpstr>
      <vt:lpstr>Annual Meeting Planning </vt:lpstr>
      <vt:lpstr>TRB Paper Review 2020 </vt:lpstr>
      <vt:lpstr>TRB Paper Review 2020 TRB Committee Reviewers – What to Expect</vt:lpstr>
      <vt:lpstr>TRB Paper Review 2020 TRB Committee Reviewers – Remember</vt:lpstr>
      <vt:lpstr>Research Statements</vt:lpstr>
      <vt:lpstr>Communications Update</vt:lpstr>
      <vt:lpstr>Other Business</vt:lpstr>
      <vt:lpstr>Thanks for Volunteering!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Trade and Transportation (AT020)</dc:title>
  <dc:creator>reviewer 1</dc:creator>
  <cp:lastModifiedBy>Villa, Juan</cp:lastModifiedBy>
  <cp:revision>175</cp:revision>
  <cp:lastPrinted>2019-01-13T06:26:59Z</cp:lastPrinted>
  <dcterms:created xsi:type="dcterms:W3CDTF">2017-05-08T21:09:36Z</dcterms:created>
  <dcterms:modified xsi:type="dcterms:W3CDTF">2020-06-15T13:54:48Z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0x0101008698A2B24BDF674EB0C6C463252C05D3</vt:lpwstr>
  </property>
</Properties>
</file>