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61" r:id="rId2"/>
    <p:sldMasterId id="2147483801" r:id="rId3"/>
  </p:sldMasterIdLst>
  <p:notesMasterIdLst>
    <p:notesMasterId r:id="rId25"/>
  </p:notesMasterIdLst>
  <p:sldIdLst>
    <p:sldId id="256" r:id="rId4"/>
    <p:sldId id="268" r:id="rId5"/>
    <p:sldId id="345" r:id="rId6"/>
    <p:sldId id="327" r:id="rId7"/>
    <p:sldId id="365" r:id="rId8"/>
    <p:sldId id="439" r:id="rId9"/>
    <p:sldId id="442" r:id="rId10"/>
    <p:sldId id="369" r:id="rId11"/>
    <p:sldId id="338" r:id="rId12"/>
    <p:sldId id="366" r:id="rId13"/>
    <p:sldId id="337" r:id="rId14"/>
    <p:sldId id="367" r:id="rId15"/>
    <p:sldId id="335" r:id="rId16"/>
    <p:sldId id="438" r:id="rId17"/>
    <p:sldId id="260" r:id="rId18"/>
    <p:sldId id="261" r:id="rId19"/>
    <p:sldId id="262" r:id="rId20"/>
    <p:sldId id="263" r:id="rId21"/>
    <p:sldId id="264" r:id="rId22"/>
    <p:sldId id="265" r:id="rId23"/>
    <p:sldId id="4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Freight Tonnage by Mode – NYMTC Planning Area</a:t>
            </a:r>
          </a:p>
          <a:p>
            <a:pPr>
              <a:defRPr/>
            </a:pPr>
            <a:r>
              <a:rPr lang="zh-TW" altLang="en-US" dirty="0"/>
              <a:t>
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Truck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2045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321.8</c:v>
                </c:pt>
                <c:pt idx="1">
                  <c:v>536.9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8-4148-9EB9-67C3743A5D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2045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24.3</c:v>
                </c:pt>
                <c:pt idx="1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8-4148-9EB9-67C3743A5D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2045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19.100000000000001</c:v>
                </c:pt>
                <c:pt idx="1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98-4148-9EB9-67C3743A5D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2045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0.2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98-4148-9EB9-67C3743A5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535527272"/>
        <c:axId val="535524136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286450606717641E-2"/>
                  <c:y val="-6.9730412396648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5-4B03-B886-5903C5F4B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2045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365</c:v>
                </c:pt>
                <c:pt idx="1">
                  <c:v>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98-4148-9EB9-67C3743A5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527272"/>
        <c:axId val="535524136"/>
      </c:lineChart>
      <c:catAx>
        <c:axId val="53552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24136"/>
        <c:crosses val="autoZero"/>
        <c:auto val="1"/>
        <c:lblAlgn val="ctr"/>
        <c:lblOffset val="100"/>
        <c:noMultiLvlLbl val="0"/>
      </c:catAx>
      <c:valAx>
        <c:axId val="53552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 of Tons</a:t>
                </a:r>
              </a:p>
            </c:rich>
          </c:tx>
          <c:layout>
            <c:manualLayout>
              <c:xMode val="edge"/>
              <c:yMode val="edge"/>
              <c:x val="1.3269142987561339E-2"/>
              <c:y val="0.40027960569031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27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8C7F4-FAEA-4B9A-A597-CC35C782F5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1EEA69-A733-4C2F-B89E-D28CF64F9D16}">
      <dgm:prSet/>
      <dgm:spPr/>
      <dgm:t>
        <a:bodyPr/>
        <a:lstStyle/>
        <a:p>
          <a:r>
            <a:rPr lang="en-US"/>
            <a:t>Task 1. Project Coordination and Public Information Materials </a:t>
          </a:r>
        </a:p>
      </dgm:t>
    </dgm:pt>
    <dgm:pt modelId="{F1CF87F6-8EF4-4470-BA28-1A35B255249F}" type="parTrans" cxnId="{C78F1917-7485-4FB1-BE7C-595DA55F1987}">
      <dgm:prSet/>
      <dgm:spPr/>
      <dgm:t>
        <a:bodyPr/>
        <a:lstStyle/>
        <a:p>
          <a:endParaRPr lang="en-US"/>
        </a:p>
      </dgm:t>
    </dgm:pt>
    <dgm:pt modelId="{5D66E16D-005C-42F6-8027-357C4364B7D3}" type="sibTrans" cxnId="{C78F1917-7485-4FB1-BE7C-595DA55F1987}">
      <dgm:prSet/>
      <dgm:spPr/>
      <dgm:t>
        <a:bodyPr/>
        <a:lstStyle/>
        <a:p>
          <a:endParaRPr lang="en-US"/>
        </a:p>
      </dgm:t>
    </dgm:pt>
    <dgm:pt modelId="{ACDF49EC-0C30-42CA-A073-0C8162222357}">
      <dgm:prSet/>
      <dgm:spPr/>
      <dgm:t>
        <a:bodyPr/>
        <a:lstStyle/>
        <a:p>
          <a:r>
            <a:rPr lang="en-US"/>
            <a:t>Task 2. Regional Assessment for Clean Freight Corridors </a:t>
          </a:r>
        </a:p>
      </dgm:t>
    </dgm:pt>
    <dgm:pt modelId="{AD14A0D2-44E1-4EA2-83B1-B64A644C6FDA}" type="parTrans" cxnId="{818D181F-4AA0-44EC-9DD1-A8B9C0E61117}">
      <dgm:prSet/>
      <dgm:spPr/>
      <dgm:t>
        <a:bodyPr/>
        <a:lstStyle/>
        <a:p>
          <a:endParaRPr lang="en-US"/>
        </a:p>
      </dgm:t>
    </dgm:pt>
    <dgm:pt modelId="{3C0508D6-49BC-4B93-BABA-0DBB94CC811D}" type="sibTrans" cxnId="{818D181F-4AA0-44EC-9DD1-A8B9C0E61117}">
      <dgm:prSet/>
      <dgm:spPr/>
      <dgm:t>
        <a:bodyPr/>
        <a:lstStyle/>
        <a:p>
          <a:endParaRPr lang="en-US"/>
        </a:p>
      </dgm:t>
    </dgm:pt>
    <dgm:pt modelId="{354B06EE-8869-4E1E-A61D-B18791FFDF71}">
      <dgm:prSet/>
      <dgm:spPr/>
      <dgm:t>
        <a:bodyPr/>
        <a:lstStyle/>
        <a:p>
          <a:r>
            <a:rPr lang="en-US"/>
            <a:t>Task 3. Clean Fuel Technologies Scan and Projections</a:t>
          </a:r>
        </a:p>
      </dgm:t>
    </dgm:pt>
    <dgm:pt modelId="{3D7833C4-74CD-4C65-9071-53A0697285AF}" type="parTrans" cxnId="{5EBC33FE-D51A-4E97-A949-D1A1A0E97359}">
      <dgm:prSet/>
      <dgm:spPr/>
      <dgm:t>
        <a:bodyPr/>
        <a:lstStyle/>
        <a:p>
          <a:endParaRPr lang="en-US"/>
        </a:p>
      </dgm:t>
    </dgm:pt>
    <dgm:pt modelId="{4C9E3750-0F7D-40D7-9360-981E9789BC26}" type="sibTrans" cxnId="{5EBC33FE-D51A-4E97-A949-D1A1A0E97359}">
      <dgm:prSet/>
      <dgm:spPr/>
      <dgm:t>
        <a:bodyPr/>
        <a:lstStyle/>
        <a:p>
          <a:endParaRPr lang="en-US"/>
        </a:p>
      </dgm:t>
    </dgm:pt>
    <dgm:pt modelId="{1FAC8A8E-3F57-4A31-8F0E-BA3E196AC59F}">
      <dgm:prSet/>
      <dgm:spPr/>
      <dgm:t>
        <a:bodyPr/>
        <a:lstStyle/>
        <a:p>
          <a:r>
            <a:rPr lang="en-US"/>
            <a:t>Task 4. Analyze Trends and Forecasts</a:t>
          </a:r>
        </a:p>
      </dgm:t>
    </dgm:pt>
    <dgm:pt modelId="{48365D02-504A-486B-9189-E538488E2B49}" type="parTrans" cxnId="{A303997A-C039-4EE6-8831-CE5A3C2BBE11}">
      <dgm:prSet/>
      <dgm:spPr/>
      <dgm:t>
        <a:bodyPr/>
        <a:lstStyle/>
        <a:p>
          <a:endParaRPr lang="en-US"/>
        </a:p>
      </dgm:t>
    </dgm:pt>
    <dgm:pt modelId="{1ACF49CB-8FFA-4E58-86C7-1965BB138253}" type="sibTrans" cxnId="{A303997A-C039-4EE6-8831-CE5A3C2BBE11}">
      <dgm:prSet/>
      <dgm:spPr/>
      <dgm:t>
        <a:bodyPr/>
        <a:lstStyle/>
        <a:p>
          <a:endParaRPr lang="en-US"/>
        </a:p>
      </dgm:t>
    </dgm:pt>
    <dgm:pt modelId="{42538856-EB41-4820-B2E2-4ABFBE2B0589}">
      <dgm:prSet/>
      <dgm:spPr/>
      <dgm:t>
        <a:bodyPr/>
        <a:lstStyle/>
        <a:p>
          <a:r>
            <a:rPr lang="en-US"/>
            <a:t>Task 5. Assess and identify optimal mix of new clean freight corridors, including public involvement</a:t>
          </a:r>
        </a:p>
      </dgm:t>
    </dgm:pt>
    <dgm:pt modelId="{3C38C9CF-1E90-4AAD-8640-46BA1F6585FB}" type="parTrans" cxnId="{0FA47176-A212-46FF-BECF-9193671728B3}">
      <dgm:prSet/>
      <dgm:spPr/>
      <dgm:t>
        <a:bodyPr/>
        <a:lstStyle/>
        <a:p>
          <a:endParaRPr lang="en-US"/>
        </a:p>
      </dgm:t>
    </dgm:pt>
    <dgm:pt modelId="{B2CCBD39-D2B3-4061-AB16-CAA9847338AD}" type="sibTrans" cxnId="{0FA47176-A212-46FF-BECF-9193671728B3}">
      <dgm:prSet/>
      <dgm:spPr/>
      <dgm:t>
        <a:bodyPr/>
        <a:lstStyle/>
        <a:p>
          <a:endParaRPr lang="en-US"/>
        </a:p>
      </dgm:t>
    </dgm:pt>
    <dgm:pt modelId="{D23DE83C-56FC-4ED2-8BD1-474124F59D8F}" type="pres">
      <dgm:prSet presAssocID="{94D8C7F4-FAEA-4B9A-A597-CC35C782F50D}" presName="diagram" presStyleCnt="0">
        <dgm:presLayoutVars>
          <dgm:dir/>
          <dgm:resizeHandles val="exact"/>
        </dgm:presLayoutVars>
      </dgm:prSet>
      <dgm:spPr/>
    </dgm:pt>
    <dgm:pt modelId="{9C0E538C-24F5-497C-B367-7B6BB05D08C9}" type="pres">
      <dgm:prSet presAssocID="{871EEA69-A733-4C2F-B89E-D28CF64F9D16}" presName="node" presStyleLbl="node1" presStyleIdx="0" presStyleCnt="5">
        <dgm:presLayoutVars>
          <dgm:bulletEnabled val="1"/>
        </dgm:presLayoutVars>
      </dgm:prSet>
      <dgm:spPr/>
    </dgm:pt>
    <dgm:pt modelId="{F93B93F3-602E-4DA9-B6C7-2759F2E820B5}" type="pres">
      <dgm:prSet presAssocID="{5D66E16D-005C-42F6-8027-357C4364B7D3}" presName="sibTrans" presStyleCnt="0"/>
      <dgm:spPr/>
    </dgm:pt>
    <dgm:pt modelId="{8D04D0DB-E90D-43FF-9713-3B2A98348A7C}" type="pres">
      <dgm:prSet presAssocID="{ACDF49EC-0C30-42CA-A073-0C8162222357}" presName="node" presStyleLbl="node1" presStyleIdx="1" presStyleCnt="5">
        <dgm:presLayoutVars>
          <dgm:bulletEnabled val="1"/>
        </dgm:presLayoutVars>
      </dgm:prSet>
      <dgm:spPr/>
    </dgm:pt>
    <dgm:pt modelId="{1E36287C-3FE5-45BC-8633-16BD8E816607}" type="pres">
      <dgm:prSet presAssocID="{3C0508D6-49BC-4B93-BABA-0DBB94CC811D}" presName="sibTrans" presStyleCnt="0"/>
      <dgm:spPr/>
    </dgm:pt>
    <dgm:pt modelId="{53CBA41C-75E7-4368-9D32-28A9878ECFF9}" type="pres">
      <dgm:prSet presAssocID="{354B06EE-8869-4E1E-A61D-B18791FFDF71}" presName="node" presStyleLbl="node1" presStyleIdx="2" presStyleCnt="5">
        <dgm:presLayoutVars>
          <dgm:bulletEnabled val="1"/>
        </dgm:presLayoutVars>
      </dgm:prSet>
      <dgm:spPr/>
    </dgm:pt>
    <dgm:pt modelId="{33F62043-8F51-4218-A3CB-22D92C6A68CB}" type="pres">
      <dgm:prSet presAssocID="{4C9E3750-0F7D-40D7-9360-981E9789BC26}" presName="sibTrans" presStyleCnt="0"/>
      <dgm:spPr/>
    </dgm:pt>
    <dgm:pt modelId="{E78F07FC-6E1B-4FA1-B726-21C836206AF9}" type="pres">
      <dgm:prSet presAssocID="{1FAC8A8E-3F57-4A31-8F0E-BA3E196AC59F}" presName="node" presStyleLbl="node1" presStyleIdx="3" presStyleCnt="5">
        <dgm:presLayoutVars>
          <dgm:bulletEnabled val="1"/>
        </dgm:presLayoutVars>
      </dgm:prSet>
      <dgm:spPr/>
    </dgm:pt>
    <dgm:pt modelId="{179F81C7-93AA-4960-B26C-691DC8A1D332}" type="pres">
      <dgm:prSet presAssocID="{1ACF49CB-8FFA-4E58-86C7-1965BB138253}" presName="sibTrans" presStyleCnt="0"/>
      <dgm:spPr/>
    </dgm:pt>
    <dgm:pt modelId="{12A29F42-99D5-4A87-B944-B06FAB187A21}" type="pres">
      <dgm:prSet presAssocID="{42538856-EB41-4820-B2E2-4ABFBE2B0589}" presName="node" presStyleLbl="node1" presStyleIdx="4" presStyleCnt="5">
        <dgm:presLayoutVars>
          <dgm:bulletEnabled val="1"/>
        </dgm:presLayoutVars>
      </dgm:prSet>
      <dgm:spPr/>
    </dgm:pt>
  </dgm:ptLst>
  <dgm:cxnLst>
    <dgm:cxn modelId="{C78F1917-7485-4FB1-BE7C-595DA55F1987}" srcId="{94D8C7F4-FAEA-4B9A-A597-CC35C782F50D}" destId="{871EEA69-A733-4C2F-B89E-D28CF64F9D16}" srcOrd="0" destOrd="0" parTransId="{F1CF87F6-8EF4-4470-BA28-1A35B255249F}" sibTransId="{5D66E16D-005C-42F6-8027-357C4364B7D3}"/>
    <dgm:cxn modelId="{14DF7119-DD5A-4D5A-82C5-A5EF815B94ED}" type="presOf" srcId="{94D8C7F4-FAEA-4B9A-A597-CC35C782F50D}" destId="{D23DE83C-56FC-4ED2-8BD1-474124F59D8F}" srcOrd="0" destOrd="0" presId="urn:microsoft.com/office/officeart/2005/8/layout/default"/>
    <dgm:cxn modelId="{818D181F-4AA0-44EC-9DD1-A8B9C0E61117}" srcId="{94D8C7F4-FAEA-4B9A-A597-CC35C782F50D}" destId="{ACDF49EC-0C30-42CA-A073-0C8162222357}" srcOrd="1" destOrd="0" parTransId="{AD14A0D2-44E1-4EA2-83B1-B64A644C6FDA}" sibTransId="{3C0508D6-49BC-4B93-BABA-0DBB94CC811D}"/>
    <dgm:cxn modelId="{39AA1F2C-6D71-4FCA-83B6-188DF3ADD2EA}" type="presOf" srcId="{42538856-EB41-4820-B2E2-4ABFBE2B0589}" destId="{12A29F42-99D5-4A87-B944-B06FAB187A21}" srcOrd="0" destOrd="0" presId="urn:microsoft.com/office/officeart/2005/8/layout/default"/>
    <dgm:cxn modelId="{A310042D-A565-4B74-A7A7-3F42652E6B62}" type="presOf" srcId="{ACDF49EC-0C30-42CA-A073-0C8162222357}" destId="{8D04D0DB-E90D-43FF-9713-3B2A98348A7C}" srcOrd="0" destOrd="0" presId="urn:microsoft.com/office/officeart/2005/8/layout/default"/>
    <dgm:cxn modelId="{5F0A4E36-3B65-458C-BDDE-1643335C98D7}" type="presOf" srcId="{354B06EE-8869-4E1E-A61D-B18791FFDF71}" destId="{53CBA41C-75E7-4368-9D32-28A9878ECFF9}" srcOrd="0" destOrd="0" presId="urn:microsoft.com/office/officeart/2005/8/layout/default"/>
    <dgm:cxn modelId="{FA878E41-4FD4-44C0-BBC5-CB5452D70C42}" type="presOf" srcId="{871EEA69-A733-4C2F-B89E-D28CF64F9D16}" destId="{9C0E538C-24F5-497C-B367-7B6BB05D08C9}" srcOrd="0" destOrd="0" presId="urn:microsoft.com/office/officeart/2005/8/layout/default"/>
    <dgm:cxn modelId="{0FA47176-A212-46FF-BECF-9193671728B3}" srcId="{94D8C7F4-FAEA-4B9A-A597-CC35C782F50D}" destId="{42538856-EB41-4820-B2E2-4ABFBE2B0589}" srcOrd="4" destOrd="0" parTransId="{3C38C9CF-1E90-4AAD-8640-46BA1F6585FB}" sibTransId="{B2CCBD39-D2B3-4061-AB16-CAA9847338AD}"/>
    <dgm:cxn modelId="{A303997A-C039-4EE6-8831-CE5A3C2BBE11}" srcId="{94D8C7F4-FAEA-4B9A-A597-CC35C782F50D}" destId="{1FAC8A8E-3F57-4A31-8F0E-BA3E196AC59F}" srcOrd="3" destOrd="0" parTransId="{48365D02-504A-486B-9189-E538488E2B49}" sibTransId="{1ACF49CB-8FFA-4E58-86C7-1965BB138253}"/>
    <dgm:cxn modelId="{1F763ADA-7EF6-44A5-90E9-C921F355853E}" type="presOf" srcId="{1FAC8A8E-3F57-4A31-8F0E-BA3E196AC59F}" destId="{E78F07FC-6E1B-4FA1-B726-21C836206AF9}" srcOrd="0" destOrd="0" presId="urn:microsoft.com/office/officeart/2005/8/layout/default"/>
    <dgm:cxn modelId="{5EBC33FE-D51A-4E97-A949-D1A1A0E97359}" srcId="{94D8C7F4-FAEA-4B9A-A597-CC35C782F50D}" destId="{354B06EE-8869-4E1E-A61D-B18791FFDF71}" srcOrd="2" destOrd="0" parTransId="{3D7833C4-74CD-4C65-9071-53A0697285AF}" sibTransId="{4C9E3750-0F7D-40D7-9360-981E9789BC26}"/>
    <dgm:cxn modelId="{FAA6E7F6-96C6-4292-9427-B81DF73998BD}" type="presParOf" srcId="{D23DE83C-56FC-4ED2-8BD1-474124F59D8F}" destId="{9C0E538C-24F5-497C-B367-7B6BB05D08C9}" srcOrd="0" destOrd="0" presId="urn:microsoft.com/office/officeart/2005/8/layout/default"/>
    <dgm:cxn modelId="{C10B610F-9536-4D02-ABB3-A3D8D0A6D2F2}" type="presParOf" srcId="{D23DE83C-56FC-4ED2-8BD1-474124F59D8F}" destId="{F93B93F3-602E-4DA9-B6C7-2759F2E820B5}" srcOrd="1" destOrd="0" presId="urn:microsoft.com/office/officeart/2005/8/layout/default"/>
    <dgm:cxn modelId="{827F97E3-B1D0-4E6A-A6C0-567509F0E5C5}" type="presParOf" srcId="{D23DE83C-56FC-4ED2-8BD1-474124F59D8F}" destId="{8D04D0DB-E90D-43FF-9713-3B2A98348A7C}" srcOrd="2" destOrd="0" presId="urn:microsoft.com/office/officeart/2005/8/layout/default"/>
    <dgm:cxn modelId="{6FB45DA2-189D-4E5B-994B-9723A7577A7B}" type="presParOf" srcId="{D23DE83C-56FC-4ED2-8BD1-474124F59D8F}" destId="{1E36287C-3FE5-45BC-8633-16BD8E816607}" srcOrd="3" destOrd="0" presId="urn:microsoft.com/office/officeart/2005/8/layout/default"/>
    <dgm:cxn modelId="{5DE0DE7B-B0F4-424F-B198-5DB53240A7C8}" type="presParOf" srcId="{D23DE83C-56FC-4ED2-8BD1-474124F59D8F}" destId="{53CBA41C-75E7-4368-9D32-28A9878ECFF9}" srcOrd="4" destOrd="0" presId="urn:microsoft.com/office/officeart/2005/8/layout/default"/>
    <dgm:cxn modelId="{B7D483D0-80A1-46D9-B069-0849FA6EA2AA}" type="presParOf" srcId="{D23DE83C-56FC-4ED2-8BD1-474124F59D8F}" destId="{33F62043-8F51-4218-A3CB-22D92C6A68CB}" srcOrd="5" destOrd="0" presId="urn:microsoft.com/office/officeart/2005/8/layout/default"/>
    <dgm:cxn modelId="{08C765CA-3121-4BF8-9FB8-F556B1AA2315}" type="presParOf" srcId="{D23DE83C-56FC-4ED2-8BD1-474124F59D8F}" destId="{E78F07FC-6E1B-4FA1-B726-21C836206AF9}" srcOrd="6" destOrd="0" presId="urn:microsoft.com/office/officeart/2005/8/layout/default"/>
    <dgm:cxn modelId="{E70AA6F4-CD29-4F29-B85C-CB47D7BD764F}" type="presParOf" srcId="{D23DE83C-56FC-4ED2-8BD1-474124F59D8F}" destId="{179F81C7-93AA-4960-B26C-691DC8A1D332}" srcOrd="7" destOrd="0" presId="urn:microsoft.com/office/officeart/2005/8/layout/default"/>
    <dgm:cxn modelId="{46514518-7722-4D84-AAFD-C95AF2314BDF}" type="presParOf" srcId="{D23DE83C-56FC-4ED2-8BD1-474124F59D8F}" destId="{12A29F42-99D5-4A87-B944-B06FAB187A2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D75C8-4A21-4920-B6AA-390020E37B0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6A292B3-23AF-4D9E-B33A-5D6EEF6B2C75}">
      <dgm:prSet/>
      <dgm:spPr/>
      <dgm:t>
        <a:bodyPr/>
        <a:lstStyle/>
        <a:p>
          <a:pPr>
            <a:defRPr b="1"/>
          </a:pPr>
          <a:r>
            <a:rPr lang="en-US"/>
            <a:t>Project Coordination</a:t>
          </a:r>
        </a:p>
      </dgm:t>
    </dgm:pt>
    <dgm:pt modelId="{F62AA51B-E908-4140-8A34-A955B9A1383A}" type="parTrans" cxnId="{6E8660BD-196C-457D-8026-1EE1E51FCEDC}">
      <dgm:prSet/>
      <dgm:spPr/>
      <dgm:t>
        <a:bodyPr/>
        <a:lstStyle/>
        <a:p>
          <a:endParaRPr lang="en-US"/>
        </a:p>
      </dgm:t>
    </dgm:pt>
    <dgm:pt modelId="{AF63C7CC-98EB-4329-985D-C19BDA0F4E19}" type="sibTrans" cxnId="{6E8660BD-196C-457D-8026-1EE1E51FCEDC}">
      <dgm:prSet/>
      <dgm:spPr/>
      <dgm:t>
        <a:bodyPr/>
        <a:lstStyle/>
        <a:p>
          <a:endParaRPr lang="en-US"/>
        </a:p>
      </dgm:t>
    </dgm:pt>
    <dgm:pt modelId="{37AA92F3-32B4-4AA9-B3E8-8B7DABD90196}">
      <dgm:prSet/>
      <dgm:spPr/>
      <dgm:t>
        <a:bodyPr/>
        <a:lstStyle/>
        <a:p>
          <a:r>
            <a:rPr lang="en-US"/>
            <a:t>Project management calls</a:t>
          </a:r>
        </a:p>
      </dgm:t>
    </dgm:pt>
    <dgm:pt modelId="{7703D38E-48F9-4B27-8148-DE60C4AF2329}" type="parTrans" cxnId="{D1862DBE-1C8F-482E-BD01-747D958DBE56}">
      <dgm:prSet/>
      <dgm:spPr/>
      <dgm:t>
        <a:bodyPr/>
        <a:lstStyle/>
        <a:p>
          <a:endParaRPr lang="en-US"/>
        </a:p>
      </dgm:t>
    </dgm:pt>
    <dgm:pt modelId="{7C3AAC53-767A-46BE-9686-F412FDA6C9B6}" type="sibTrans" cxnId="{D1862DBE-1C8F-482E-BD01-747D958DBE56}">
      <dgm:prSet/>
      <dgm:spPr/>
      <dgm:t>
        <a:bodyPr/>
        <a:lstStyle/>
        <a:p>
          <a:endParaRPr lang="en-US"/>
        </a:p>
      </dgm:t>
    </dgm:pt>
    <dgm:pt modelId="{1C91AED4-98D5-45B7-B088-A8AFC194E512}">
      <dgm:prSet/>
      <dgm:spPr/>
      <dgm:t>
        <a:bodyPr/>
        <a:lstStyle/>
        <a:p>
          <a:r>
            <a:rPr lang="en-US"/>
            <a:t>SSC and TAC meetings</a:t>
          </a:r>
        </a:p>
      </dgm:t>
    </dgm:pt>
    <dgm:pt modelId="{88479174-E741-4FCE-94F1-73E67158A442}" type="parTrans" cxnId="{198ADCEE-66E7-4E64-B911-F2433BEE5915}">
      <dgm:prSet/>
      <dgm:spPr/>
      <dgm:t>
        <a:bodyPr/>
        <a:lstStyle/>
        <a:p>
          <a:endParaRPr lang="en-US"/>
        </a:p>
      </dgm:t>
    </dgm:pt>
    <dgm:pt modelId="{3F9C933E-5945-44F7-B801-1C16F5A8BAA7}" type="sibTrans" cxnId="{198ADCEE-66E7-4E64-B911-F2433BEE5915}">
      <dgm:prSet/>
      <dgm:spPr/>
      <dgm:t>
        <a:bodyPr/>
        <a:lstStyle/>
        <a:p>
          <a:endParaRPr lang="en-US"/>
        </a:p>
      </dgm:t>
    </dgm:pt>
    <dgm:pt modelId="{0288D48F-D4B1-410D-90EF-60795DC8D101}">
      <dgm:prSet/>
      <dgm:spPr/>
      <dgm:t>
        <a:bodyPr/>
        <a:lstStyle/>
        <a:p>
          <a:pPr>
            <a:defRPr b="1"/>
          </a:pPr>
          <a:r>
            <a:rPr lang="en-US"/>
            <a:t>Public Information Materials</a:t>
          </a:r>
        </a:p>
      </dgm:t>
    </dgm:pt>
    <dgm:pt modelId="{E3525B5E-5087-455A-AAFB-39CEF82EA961}" type="parTrans" cxnId="{A2E9C861-A055-4377-AF27-9B23A09F8D1C}">
      <dgm:prSet/>
      <dgm:spPr/>
      <dgm:t>
        <a:bodyPr/>
        <a:lstStyle/>
        <a:p>
          <a:endParaRPr lang="en-US"/>
        </a:p>
      </dgm:t>
    </dgm:pt>
    <dgm:pt modelId="{DFB47967-0571-4DD9-9C10-BBC33CF04FD8}" type="sibTrans" cxnId="{A2E9C861-A055-4377-AF27-9B23A09F8D1C}">
      <dgm:prSet/>
      <dgm:spPr/>
      <dgm:t>
        <a:bodyPr/>
        <a:lstStyle/>
        <a:p>
          <a:endParaRPr lang="en-US"/>
        </a:p>
      </dgm:t>
    </dgm:pt>
    <dgm:pt modelId="{2EB19055-45E6-46A2-A913-137E01EAFBC0}">
      <dgm:prSet/>
      <dgm:spPr/>
      <dgm:t>
        <a:bodyPr/>
        <a:lstStyle/>
        <a:p>
          <a:r>
            <a:rPr lang="en-US"/>
            <a:t>Project overview document</a:t>
          </a:r>
        </a:p>
      </dgm:t>
    </dgm:pt>
    <dgm:pt modelId="{4654512C-BDB4-4011-80CD-5A9EE98361AB}" type="parTrans" cxnId="{6DB8A21A-3AED-47B3-A7A5-39E770C6D558}">
      <dgm:prSet/>
      <dgm:spPr/>
      <dgm:t>
        <a:bodyPr/>
        <a:lstStyle/>
        <a:p>
          <a:endParaRPr lang="en-US"/>
        </a:p>
      </dgm:t>
    </dgm:pt>
    <dgm:pt modelId="{3121F3CC-FE1D-4FAE-A7CD-0064628FB4A2}" type="sibTrans" cxnId="{6DB8A21A-3AED-47B3-A7A5-39E770C6D558}">
      <dgm:prSet/>
      <dgm:spPr/>
      <dgm:t>
        <a:bodyPr/>
        <a:lstStyle/>
        <a:p>
          <a:endParaRPr lang="en-US"/>
        </a:p>
      </dgm:t>
    </dgm:pt>
    <dgm:pt modelId="{840812FF-C2B3-48CB-BD35-6FA5E7DD4353}">
      <dgm:prSet/>
      <dgm:spPr/>
      <dgm:t>
        <a:bodyPr/>
        <a:lstStyle/>
        <a:p>
          <a:r>
            <a:rPr lang="en-US"/>
            <a:t>Graphics/materials for social media describing the project</a:t>
          </a:r>
        </a:p>
      </dgm:t>
    </dgm:pt>
    <dgm:pt modelId="{B37453E9-8A5D-45B6-99AE-018E189C20C0}" type="parTrans" cxnId="{FC0A163C-B859-478F-B02F-810F88A2F65B}">
      <dgm:prSet/>
      <dgm:spPr/>
      <dgm:t>
        <a:bodyPr/>
        <a:lstStyle/>
        <a:p>
          <a:endParaRPr lang="en-US"/>
        </a:p>
      </dgm:t>
    </dgm:pt>
    <dgm:pt modelId="{6502269A-8D5C-4929-9644-C90CF1589E9C}" type="sibTrans" cxnId="{FC0A163C-B859-478F-B02F-810F88A2F65B}">
      <dgm:prSet/>
      <dgm:spPr/>
      <dgm:t>
        <a:bodyPr/>
        <a:lstStyle/>
        <a:p>
          <a:endParaRPr lang="en-US"/>
        </a:p>
      </dgm:t>
    </dgm:pt>
    <dgm:pt modelId="{F576E9E7-1FB1-444A-B61A-CF6F6B055A9E}" type="pres">
      <dgm:prSet presAssocID="{CB5D75C8-4A21-4920-B6AA-390020E37B0B}" presName="root" presStyleCnt="0">
        <dgm:presLayoutVars>
          <dgm:dir/>
          <dgm:resizeHandles val="exact"/>
        </dgm:presLayoutVars>
      </dgm:prSet>
      <dgm:spPr/>
    </dgm:pt>
    <dgm:pt modelId="{3D0A8BA1-546D-4A4D-A845-B8E1F7C53078}" type="pres">
      <dgm:prSet presAssocID="{66A292B3-23AF-4D9E-B33A-5D6EEF6B2C75}" presName="compNode" presStyleCnt="0"/>
      <dgm:spPr/>
    </dgm:pt>
    <dgm:pt modelId="{00A94A13-86D3-4D03-AA6A-593F11DCE869}" type="pres">
      <dgm:prSet presAssocID="{66A292B3-23AF-4D9E-B33A-5D6EEF6B2C7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D5ED1D7-A227-416E-ADC7-EE96CCC62CF1}" type="pres">
      <dgm:prSet presAssocID="{66A292B3-23AF-4D9E-B33A-5D6EEF6B2C75}" presName="iconSpace" presStyleCnt="0"/>
      <dgm:spPr/>
    </dgm:pt>
    <dgm:pt modelId="{36BC5A91-74D7-4709-81F5-E5A778A56A17}" type="pres">
      <dgm:prSet presAssocID="{66A292B3-23AF-4D9E-B33A-5D6EEF6B2C75}" presName="parTx" presStyleLbl="revTx" presStyleIdx="0" presStyleCnt="4">
        <dgm:presLayoutVars>
          <dgm:chMax val="0"/>
          <dgm:chPref val="0"/>
        </dgm:presLayoutVars>
      </dgm:prSet>
      <dgm:spPr/>
    </dgm:pt>
    <dgm:pt modelId="{00E626AB-1A7A-4C84-856E-97D478CA82BC}" type="pres">
      <dgm:prSet presAssocID="{66A292B3-23AF-4D9E-B33A-5D6EEF6B2C75}" presName="txSpace" presStyleCnt="0"/>
      <dgm:spPr/>
    </dgm:pt>
    <dgm:pt modelId="{444BFF69-9618-4767-8863-0CE10AED6FF6}" type="pres">
      <dgm:prSet presAssocID="{66A292B3-23AF-4D9E-B33A-5D6EEF6B2C75}" presName="desTx" presStyleLbl="revTx" presStyleIdx="1" presStyleCnt="4">
        <dgm:presLayoutVars/>
      </dgm:prSet>
      <dgm:spPr/>
    </dgm:pt>
    <dgm:pt modelId="{EE32FC22-F3F9-40B9-A715-ABF68B258115}" type="pres">
      <dgm:prSet presAssocID="{AF63C7CC-98EB-4329-985D-C19BDA0F4E19}" presName="sibTrans" presStyleCnt="0"/>
      <dgm:spPr/>
    </dgm:pt>
    <dgm:pt modelId="{56DF21E0-E6B7-4AA0-A2C7-3939FFCB661C}" type="pres">
      <dgm:prSet presAssocID="{0288D48F-D4B1-410D-90EF-60795DC8D101}" presName="compNode" presStyleCnt="0"/>
      <dgm:spPr/>
    </dgm:pt>
    <dgm:pt modelId="{9C13F54F-B800-4238-BB37-59E6F53ECED6}" type="pres">
      <dgm:prSet presAssocID="{0288D48F-D4B1-410D-90EF-60795DC8D10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1242715-972F-4ECC-A0C2-CC74EE29F3C1}" type="pres">
      <dgm:prSet presAssocID="{0288D48F-D4B1-410D-90EF-60795DC8D101}" presName="iconSpace" presStyleCnt="0"/>
      <dgm:spPr/>
    </dgm:pt>
    <dgm:pt modelId="{7A3652D7-88B0-4290-AE99-CC2F03C32815}" type="pres">
      <dgm:prSet presAssocID="{0288D48F-D4B1-410D-90EF-60795DC8D101}" presName="parTx" presStyleLbl="revTx" presStyleIdx="2" presStyleCnt="4">
        <dgm:presLayoutVars>
          <dgm:chMax val="0"/>
          <dgm:chPref val="0"/>
        </dgm:presLayoutVars>
      </dgm:prSet>
      <dgm:spPr/>
    </dgm:pt>
    <dgm:pt modelId="{EFD7B131-E7CD-4E01-84B7-08180C3686F3}" type="pres">
      <dgm:prSet presAssocID="{0288D48F-D4B1-410D-90EF-60795DC8D101}" presName="txSpace" presStyleCnt="0"/>
      <dgm:spPr/>
    </dgm:pt>
    <dgm:pt modelId="{DA57356F-50D4-4B62-9B51-44EAD3F59E80}" type="pres">
      <dgm:prSet presAssocID="{0288D48F-D4B1-410D-90EF-60795DC8D101}" presName="desTx" presStyleLbl="revTx" presStyleIdx="3" presStyleCnt="4">
        <dgm:presLayoutVars/>
      </dgm:prSet>
      <dgm:spPr/>
    </dgm:pt>
  </dgm:ptLst>
  <dgm:cxnLst>
    <dgm:cxn modelId="{9714BB12-7F6B-4E26-BE38-EF202D432F5A}" type="presOf" srcId="{0288D48F-D4B1-410D-90EF-60795DC8D101}" destId="{7A3652D7-88B0-4290-AE99-CC2F03C32815}" srcOrd="0" destOrd="0" presId="urn:microsoft.com/office/officeart/2018/5/layout/CenteredIconLabelDescriptionList"/>
    <dgm:cxn modelId="{6DB8A21A-3AED-47B3-A7A5-39E770C6D558}" srcId="{0288D48F-D4B1-410D-90EF-60795DC8D101}" destId="{2EB19055-45E6-46A2-A913-137E01EAFBC0}" srcOrd="0" destOrd="0" parTransId="{4654512C-BDB4-4011-80CD-5A9EE98361AB}" sibTransId="{3121F3CC-FE1D-4FAE-A7CD-0064628FB4A2}"/>
    <dgm:cxn modelId="{FC0A163C-B859-478F-B02F-810F88A2F65B}" srcId="{0288D48F-D4B1-410D-90EF-60795DC8D101}" destId="{840812FF-C2B3-48CB-BD35-6FA5E7DD4353}" srcOrd="1" destOrd="0" parTransId="{B37453E9-8A5D-45B6-99AE-018E189C20C0}" sibTransId="{6502269A-8D5C-4929-9644-C90CF1589E9C}"/>
    <dgm:cxn modelId="{A2E9C861-A055-4377-AF27-9B23A09F8D1C}" srcId="{CB5D75C8-4A21-4920-B6AA-390020E37B0B}" destId="{0288D48F-D4B1-410D-90EF-60795DC8D101}" srcOrd="1" destOrd="0" parTransId="{E3525B5E-5087-455A-AAFB-39CEF82EA961}" sibTransId="{DFB47967-0571-4DD9-9C10-BBC33CF04FD8}"/>
    <dgm:cxn modelId="{A433514B-4AFB-46BC-96FD-05C48735A351}" type="presOf" srcId="{66A292B3-23AF-4D9E-B33A-5D6EEF6B2C75}" destId="{36BC5A91-74D7-4709-81F5-E5A778A56A17}" srcOrd="0" destOrd="0" presId="urn:microsoft.com/office/officeart/2018/5/layout/CenteredIconLabelDescriptionList"/>
    <dgm:cxn modelId="{349EEF9F-122F-4E2D-9718-CBEF952712A6}" type="presOf" srcId="{2EB19055-45E6-46A2-A913-137E01EAFBC0}" destId="{DA57356F-50D4-4B62-9B51-44EAD3F59E80}" srcOrd="0" destOrd="0" presId="urn:microsoft.com/office/officeart/2018/5/layout/CenteredIconLabelDescriptionList"/>
    <dgm:cxn modelId="{6E8660BD-196C-457D-8026-1EE1E51FCEDC}" srcId="{CB5D75C8-4A21-4920-B6AA-390020E37B0B}" destId="{66A292B3-23AF-4D9E-B33A-5D6EEF6B2C75}" srcOrd="0" destOrd="0" parTransId="{F62AA51B-E908-4140-8A34-A955B9A1383A}" sibTransId="{AF63C7CC-98EB-4329-985D-C19BDA0F4E19}"/>
    <dgm:cxn modelId="{D1862DBE-1C8F-482E-BD01-747D958DBE56}" srcId="{66A292B3-23AF-4D9E-B33A-5D6EEF6B2C75}" destId="{37AA92F3-32B4-4AA9-B3E8-8B7DABD90196}" srcOrd="0" destOrd="0" parTransId="{7703D38E-48F9-4B27-8148-DE60C4AF2329}" sibTransId="{7C3AAC53-767A-46BE-9686-F412FDA6C9B6}"/>
    <dgm:cxn modelId="{F00858C4-50DE-4577-8110-3206BA239821}" type="presOf" srcId="{840812FF-C2B3-48CB-BD35-6FA5E7DD4353}" destId="{DA57356F-50D4-4B62-9B51-44EAD3F59E80}" srcOrd="0" destOrd="1" presId="urn:microsoft.com/office/officeart/2018/5/layout/CenteredIconLabelDescriptionList"/>
    <dgm:cxn modelId="{7BA45AC8-8CC4-45BD-8ED8-ABB11AF15DB2}" type="presOf" srcId="{1C91AED4-98D5-45B7-B088-A8AFC194E512}" destId="{444BFF69-9618-4767-8863-0CE10AED6FF6}" srcOrd="0" destOrd="1" presId="urn:microsoft.com/office/officeart/2018/5/layout/CenteredIconLabelDescriptionList"/>
    <dgm:cxn modelId="{B64806D1-A3EB-400C-B2ED-85BFD4390B7F}" type="presOf" srcId="{37AA92F3-32B4-4AA9-B3E8-8B7DABD90196}" destId="{444BFF69-9618-4767-8863-0CE10AED6FF6}" srcOrd="0" destOrd="0" presId="urn:microsoft.com/office/officeart/2018/5/layout/CenteredIconLabelDescriptionList"/>
    <dgm:cxn modelId="{A951D3D7-EE46-4FF6-ABF4-F67445693705}" type="presOf" srcId="{CB5D75C8-4A21-4920-B6AA-390020E37B0B}" destId="{F576E9E7-1FB1-444A-B61A-CF6F6B055A9E}" srcOrd="0" destOrd="0" presId="urn:microsoft.com/office/officeart/2018/5/layout/CenteredIconLabelDescriptionList"/>
    <dgm:cxn modelId="{198ADCEE-66E7-4E64-B911-F2433BEE5915}" srcId="{66A292B3-23AF-4D9E-B33A-5D6EEF6B2C75}" destId="{1C91AED4-98D5-45B7-B088-A8AFC194E512}" srcOrd="1" destOrd="0" parTransId="{88479174-E741-4FCE-94F1-73E67158A442}" sibTransId="{3F9C933E-5945-44F7-B801-1C16F5A8BAA7}"/>
    <dgm:cxn modelId="{FD0A5C1D-3D8B-4AC5-87F4-6E5B39B5EDAA}" type="presParOf" srcId="{F576E9E7-1FB1-444A-B61A-CF6F6B055A9E}" destId="{3D0A8BA1-546D-4A4D-A845-B8E1F7C53078}" srcOrd="0" destOrd="0" presId="urn:microsoft.com/office/officeart/2018/5/layout/CenteredIconLabelDescriptionList"/>
    <dgm:cxn modelId="{BA657AF2-E47A-4AB8-811B-64FD0213F14B}" type="presParOf" srcId="{3D0A8BA1-546D-4A4D-A845-B8E1F7C53078}" destId="{00A94A13-86D3-4D03-AA6A-593F11DCE869}" srcOrd="0" destOrd="0" presId="urn:microsoft.com/office/officeart/2018/5/layout/CenteredIconLabelDescriptionList"/>
    <dgm:cxn modelId="{C81C9F46-A443-470B-B122-CF90E6BBC7A0}" type="presParOf" srcId="{3D0A8BA1-546D-4A4D-A845-B8E1F7C53078}" destId="{5D5ED1D7-A227-416E-ADC7-EE96CCC62CF1}" srcOrd="1" destOrd="0" presId="urn:microsoft.com/office/officeart/2018/5/layout/CenteredIconLabelDescriptionList"/>
    <dgm:cxn modelId="{53671759-FCE5-46C9-82AE-F827C2019CA1}" type="presParOf" srcId="{3D0A8BA1-546D-4A4D-A845-B8E1F7C53078}" destId="{36BC5A91-74D7-4709-81F5-E5A778A56A17}" srcOrd="2" destOrd="0" presId="urn:microsoft.com/office/officeart/2018/5/layout/CenteredIconLabelDescriptionList"/>
    <dgm:cxn modelId="{FA4E0D6A-36E0-4FFB-B31A-33A88D083D91}" type="presParOf" srcId="{3D0A8BA1-546D-4A4D-A845-B8E1F7C53078}" destId="{00E626AB-1A7A-4C84-856E-97D478CA82BC}" srcOrd="3" destOrd="0" presId="urn:microsoft.com/office/officeart/2018/5/layout/CenteredIconLabelDescriptionList"/>
    <dgm:cxn modelId="{680862E4-DB8A-42F6-AF61-D8419DA68188}" type="presParOf" srcId="{3D0A8BA1-546D-4A4D-A845-B8E1F7C53078}" destId="{444BFF69-9618-4767-8863-0CE10AED6FF6}" srcOrd="4" destOrd="0" presId="urn:microsoft.com/office/officeart/2018/5/layout/CenteredIconLabelDescriptionList"/>
    <dgm:cxn modelId="{D27034C9-50B6-459E-AABF-76229F356315}" type="presParOf" srcId="{F576E9E7-1FB1-444A-B61A-CF6F6B055A9E}" destId="{EE32FC22-F3F9-40B9-A715-ABF68B258115}" srcOrd="1" destOrd="0" presId="urn:microsoft.com/office/officeart/2018/5/layout/CenteredIconLabelDescriptionList"/>
    <dgm:cxn modelId="{E71EC09F-BBD5-467C-9FA6-07335EA9BDE0}" type="presParOf" srcId="{F576E9E7-1FB1-444A-B61A-CF6F6B055A9E}" destId="{56DF21E0-E6B7-4AA0-A2C7-3939FFCB661C}" srcOrd="2" destOrd="0" presId="urn:microsoft.com/office/officeart/2018/5/layout/CenteredIconLabelDescriptionList"/>
    <dgm:cxn modelId="{4C2BA6E5-F5B9-463F-9681-7A6204ABAA7C}" type="presParOf" srcId="{56DF21E0-E6B7-4AA0-A2C7-3939FFCB661C}" destId="{9C13F54F-B800-4238-BB37-59E6F53ECED6}" srcOrd="0" destOrd="0" presId="urn:microsoft.com/office/officeart/2018/5/layout/CenteredIconLabelDescriptionList"/>
    <dgm:cxn modelId="{7B26D569-7FB6-4597-B030-A9D93BD7A0CF}" type="presParOf" srcId="{56DF21E0-E6B7-4AA0-A2C7-3939FFCB661C}" destId="{01242715-972F-4ECC-A0C2-CC74EE29F3C1}" srcOrd="1" destOrd="0" presId="urn:microsoft.com/office/officeart/2018/5/layout/CenteredIconLabelDescriptionList"/>
    <dgm:cxn modelId="{242E5B13-E688-4399-AFF1-993E06E9DBC6}" type="presParOf" srcId="{56DF21E0-E6B7-4AA0-A2C7-3939FFCB661C}" destId="{7A3652D7-88B0-4290-AE99-CC2F03C32815}" srcOrd="2" destOrd="0" presId="urn:microsoft.com/office/officeart/2018/5/layout/CenteredIconLabelDescriptionList"/>
    <dgm:cxn modelId="{9A9B5E8D-6D20-4F25-909A-2567E0FA1B37}" type="presParOf" srcId="{56DF21E0-E6B7-4AA0-A2C7-3939FFCB661C}" destId="{EFD7B131-E7CD-4E01-84B7-08180C3686F3}" srcOrd="3" destOrd="0" presId="urn:microsoft.com/office/officeart/2018/5/layout/CenteredIconLabelDescriptionList"/>
    <dgm:cxn modelId="{6205D6BE-3678-4406-8B46-28AAAC4FE032}" type="presParOf" srcId="{56DF21E0-E6B7-4AA0-A2C7-3939FFCB661C}" destId="{DA57356F-50D4-4B62-9B51-44EAD3F59E8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E538C-24F5-497C-B367-7B6BB05D08C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Task 1. Project Coordination and Public Information Materials </a:t>
          </a:r>
        </a:p>
      </dsp:txBody>
      <dsp:txXfrm>
        <a:off x="0" y="39687"/>
        <a:ext cx="3286125" cy="1971675"/>
      </dsp:txXfrm>
    </dsp:sp>
    <dsp:sp modelId="{8D04D0DB-E90D-43FF-9713-3B2A98348A7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Task 2. Regional Assessment for Clean Freight Corridors </a:t>
          </a:r>
        </a:p>
      </dsp:txBody>
      <dsp:txXfrm>
        <a:off x="3614737" y="39687"/>
        <a:ext cx="3286125" cy="1971675"/>
      </dsp:txXfrm>
    </dsp:sp>
    <dsp:sp modelId="{53CBA41C-75E7-4368-9D32-28A9878ECFF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Task 3. Clean Fuel Technologies Scan and Projections</a:t>
          </a:r>
        </a:p>
      </dsp:txBody>
      <dsp:txXfrm>
        <a:off x="7229475" y="39687"/>
        <a:ext cx="3286125" cy="1971675"/>
      </dsp:txXfrm>
    </dsp:sp>
    <dsp:sp modelId="{E78F07FC-6E1B-4FA1-B726-21C836206AF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Task 4. Analyze Trends and Forecasts</a:t>
          </a:r>
        </a:p>
      </dsp:txBody>
      <dsp:txXfrm>
        <a:off x="1807368" y="2339975"/>
        <a:ext cx="3286125" cy="1971675"/>
      </dsp:txXfrm>
    </dsp:sp>
    <dsp:sp modelId="{12A29F42-99D5-4A87-B944-B06FAB187A2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Task 5. Assess and identify optimal mix of new clean freight corridors, including public involvement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94A13-86D3-4D03-AA6A-593F11DCE869}">
      <dsp:nvSpPr>
        <dsp:cNvPr id="0" name=""/>
        <dsp:cNvSpPr/>
      </dsp:nvSpPr>
      <dsp:spPr>
        <a:xfrm>
          <a:off x="1735199" y="31048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C5A91-74D7-4709-81F5-E5A778A56A17}">
      <dsp:nvSpPr>
        <dsp:cNvPr id="0" name=""/>
        <dsp:cNvSpPr/>
      </dsp:nvSpPr>
      <dsp:spPr>
        <a:xfrm>
          <a:off x="331199" y="195858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Project Coordination</a:t>
          </a:r>
        </a:p>
      </dsp:txBody>
      <dsp:txXfrm>
        <a:off x="331199" y="1958589"/>
        <a:ext cx="4320000" cy="648000"/>
      </dsp:txXfrm>
    </dsp:sp>
    <dsp:sp modelId="{444BFF69-9618-4767-8863-0CE10AED6FF6}">
      <dsp:nvSpPr>
        <dsp:cNvPr id="0" name=""/>
        <dsp:cNvSpPr/>
      </dsp:nvSpPr>
      <dsp:spPr>
        <a:xfrm>
          <a:off x="331199" y="2669891"/>
          <a:ext cx="4320000" cy="80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Project management calls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SSC and TAC meetings</a:t>
          </a:r>
        </a:p>
      </dsp:txBody>
      <dsp:txXfrm>
        <a:off x="331199" y="2669891"/>
        <a:ext cx="4320000" cy="805698"/>
      </dsp:txXfrm>
    </dsp:sp>
    <dsp:sp modelId="{9C13F54F-B800-4238-BB37-59E6F53ECED6}">
      <dsp:nvSpPr>
        <dsp:cNvPr id="0" name=""/>
        <dsp:cNvSpPr/>
      </dsp:nvSpPr>
      <dsp:spPr>
        <a:xfrm>
          <a:off x="6811200" y="31048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652D7-88B0-4290-AE99-CC2F03C32815}">
      <dsp:nvSpPr>
        <dsp:cNvPr id="0" name=""/>
        <dsp:cNvSpPr/>
      </dsp:nvSpPr>
      <dsp:spPr>
        <a:xfrm>
          <a:off x="5407199" y="195858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Public Information Materials</a:t>
          </a:r>
        </a:p>
      </dsp:txBody>
      <dsp:txXfrm>
        <a:off x="5407199" y="1958589"/>
        <a:ext cx="4320000" cy="648000"/>
      </dsp:txXfrm>
    </dsp:sp>
    <dsp:sp modelId="{DA57356F-50D4-4B62-9B51-44EAD3F59E80}">
      <dsp:nvSpPr>
        <dsp:cNvPr id="0" name=""/>
        <dsp:cNvSpPr/>
      </dsp:nvSpPr>
      <dsp:spPr>
        <a:xfrm>
          <a:off x="5407199" y="2669891"/>
          <a:ext cx="4320000" cy="80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Project overview document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Graphics/materials for social media describing the project</a:t>
          </a:r>
        </a:p>
      </dsp:txBody>
      <dsp:txXfrm>
        <a:off x="5407199" y="2669891"/>
        <a:ext cx="4320000" cy="805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0.4065</cdr:x>
      <cdr:y>0.1724</cdr:y>
    </cdr:from>
    <cdr:to>
      <cdr:x>0.49345</cdr:x>
      <cdr:y>0.39646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01E0E05-C763-4E6C-ADF0-A9EB646676EA}"/>
            </a:ext>
          </a:extLst>
        </cdr:cNvPr>
        <cdr:cNvSpPr txBox="1"/>
      </cdr:nvSpPr>
      <cdr:spPr>
        <a:xfrm xmlns:a="http://schemas.openxmlformats.org/drawingml/2006/main">
          <a:off x="4274574" y="7035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0.42146</cdr:x>
      <cdr:y>0.23263</cdr:y>
    </cdr:from>
    <cdr:to>
      <cdr:x>0.50842</cdr:x>
      <cdr:y>0.45669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B0D3B2A-A2B1-4A72-BB90-5C83603D6B1B}"/>
            </a:ext>
          </a:extLst>
        </cdr:cNvPr>
        <cdr:cNvSpPr txBox="1"/>
      </cdr:nvSpPr>
      <cdr:spPr>
        <a:xfrm xmlns:a="http://schemas.openxmlformats.org/drawingml/2006/main">
          <a:off x="4431890" y="9493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0.79147</cdr:x>
      <cdr:y>0.0953</cdr:y>
    </cdr:from>
    <cdr:to>
      <cdr:x>0.87843</cdr:x>
      <cdr:y>0.31936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B641844-6D63-407D-B168-DA6DE32CBB60}"/>
            </a:ext>
          </a:extLst>
        </cdr:cNvPr>
        <cdr:cNvSpPr txBox="1"/>
      </cdr:nvSpPr>
      <cdr:spPr>
        <a:xfrm xmlns:a="http://schemas.openxmlformats.org/drawingml/2006/main">
          <a:off x="8322829" y="3889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F1817-1C95-4A24-8699-711340AE0DE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E294-14D5-44E8-84D9-D6FF9D94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6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As required, Plan 2045 is multi-modal; therefore, goods movement is a required and significant component of the plan.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Regional Freight element is Appendix 8 to the plan. It is both an appendix and a standalone Regional Freight Plan.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9C672-2B0F-4AC7-8726-52CF3FEE6E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Combined Statistical Area encompasses 35 counties in four states and nearly 24 million people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2015, the CSA had a GDP of $1.83 trillion, which would rank 8th among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C672-2B0F-4AC7-8726-52CF3FEE6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89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C672-2B0F-4AC7-8726-52CF3FEE6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3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roadway system bears the majority of the goods movement burden.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already congested  limited access roadway system therefore serves as the primary system for goods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C672-2B0F-4AC7-8726-52CF3FEE6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36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Given the region’s size, complexity, topography and location in the Northeast megaregion, there is a diversity of truck trip purposes on the roadway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C672-2B0F-4AC7-8726-52CF3FEE6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6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Rail freight does not realize its full potential and volumes are both constrained and shaped by available facilities and missing links in the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C672-2B0F-4AC7-8726-52CF3FEE6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63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locations of multi-modal facilities generally reflect the characteristics of both the region and of the goods movement system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Note the concentration of rail &amp; truck facilities in northern New Jersey, along with major port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C672-2B0F-4AC7-8726-52CF3FEE6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00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Finally, the presence of a very large port in the multi-state metropolitan region is itself a challenge.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Changes in the size and capacity of container ships calling at the port facilities have added and will continue to add demand to the system.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Transportation access to these facilities is problematic at present.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C672-2B0F-4AC7-8726-52CF3FEE6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033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07401-1922-4A9F-B97D-B3FDD2CCC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9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3160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" b="25354"/>
          <a:stretch/>
        </p:blipFill>
        <p:spPr>
          <a:xfrm>
            <a:off x="0" y="0"/>
            <a:ext cx="12157813" cy="4905931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95700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9A61-69CF-45AD-82F4-7E679B9F3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9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5515-5077-4256-BC33-5C3E2485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C52AE-C02E-4500-92E0-0285B1913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B5CD-3515-4079-8C18-E74ADB64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CDAA1-DA91-4A1D-97D6-36A782F1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BDE86-BCA4-4F7A-A04F-383B5EB0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31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3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91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52400"/>
            <a:ext cx="11094720" cy="23450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1624" y="6430293"/>
            <a:ext cx="1312025" cy="365125"/>
          </a:xfrm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007" y="6459740"/>
            <a:ext cx="468887" cy="3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1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556" y="6459785"/>
            <a:ext cx="46964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2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2689" y="6459784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2089" y="6459784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7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50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26055" y="6456540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18772" y="6459785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18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663" y="492516"/>
            <a:ext cx="6953963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13036" r="15733"/>
          <a:stretch/>
        </p:blipFill>
        <p:spPr>
          <a:xfrm>
            <a:off x="118058" y="4885554"/>
            <a:ext cx="3159408" cy="1406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/>
          <a:stretch/>
        </p:blipFill>
        <p:spPr>
          <a:xfrm>
            <a:off x="118058" y="2710863"/>
            <a:ext cx="3159408" cy="20839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/>
          <a:stretch/>
        </p:blipFill>
        <p:spPr>
          <a:xfrm>
            <a:off x="118058" y="164430"/>
            <a:ext cx="3159408" cy="126033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2933700" y="2352502"/>
            <a:ext cx="7806344" cy="91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2"/>
          <a:stretch/>
        </p:blipFill>
        <p:spPr>
          <a:xfrm>
            <a:off x="118058" y="1471021"/>
            <a:ext cx="3159408" cy="11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27" y="562096"/>
            <a:ext cx="4535473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3539" y="6459785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May 7,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67514" y="6459785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>
          <a:xfrm>
            <a:off x="1065227" y="2154264"/>
            <a:ext cx="4535473" cy="402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200000"/>
              <a:buFontTx/>
              <a:buNone/>
              <a:defRPr>
                <a:noFill/>
              </a:defRPr>
            </a:lvl1pPr>
            <a:lvl2pPr marL="384048" indent="-182880">
              <a:buClr>
                <a:srgbClr val="0070C0"/>
              </a:buClr>
              <a:buSzPct val="150000"/>
              <a:buFont typeface="Calibri" panose="020F0502020204030204" pitchFamily="34" charset="0"/>
              <a:buChar char="●"/>
              <a:defRPr/>
            </a:lvl2pPr>
          </a:lstStyle>
          <a:p>
            <a:pPr lvl="0"/>
            <a:r>
              <a:rPr lang="en-US" dirty="0"/>
              <a:t> 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r="11299" b="2353"/>
          <a:stretch/>
        </p:blipFill>
        <p:spPr>
          <a:xfrm>
            <a:off x="6001232" y="1"/>
            <a:ext cx="6190767" cy="63436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976390" y="-1"/>
            <a:ext cx="548" cy="6343651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36208" y="-1"/>
            <a:ext cx="0" cy="6343651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83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49" y="465512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May 7,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solidFill>
            <a:schemeClr val="accent2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07128" y="6459784"/>
            <a:ext cx="1312025" cy="3651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A81E91-0579-4318-803A-B80A48881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52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3160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" b="25354"/>
          <a:stretch/>
        </p:blipFill>
        <p:spPr>
          <a:xfrm>
            <a:off x="0" y="0"/>
            <a:ext cx="12157813" cy="4905931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72727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9A61-69CF-45AD-82F4-7E679B9F3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17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C9AF6-4734-4B34-9319-E43577AC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2A17C-3CB9-4FBC-8C1E-14BE2235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BDAB7-D6B2-4C92-8957-E950FFFD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01DB9-BFBD-4D73-9DA6-4CEEA86D6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252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wies Lay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448800" cy="1143000"/>
          </a:xfrm>
          <a:solidFill>
            <a:schemeClr val="accent3"/>
          </a:solidFill>
          <a:ln w="57150">
            <a:solidFill>
              <a:schemeClr val="tx1"/>
            </a:solidFill>
          </a:ln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nymtc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99397" y="0"/>
            <a:ext cx="2792603" cy="15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0" y="6492876"/>
            <a:ext cx="2844800" cy="365125"/>
          </a:xfrm>
        </p:spPr>
        <p:txBody>
          <a:bodyPr/>
          <a:lstStyle/>
          <a:p>
            <a:fld id="{D69A3FBD-8F4C-44FE-9098-9AB2BD97A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7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52400"/>
            <a:ext cx="11094720" cy="23450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1624" y="6430293"/>
            <a:ext cx="1312025" cy="365125"/>
          </a:xfrm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007" y="6459740"/>
            <a:ext cx="468887" cy="3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10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23FD-5593-4A05-9546-3B3D43584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FDAC6-FEDC-4012-A225-92AD710C0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BD817-C293-4579-8C16-263990C86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A3B3-68EE-47A3-B44C-DD8035A0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A909-7512-41A3-9741-4E7CD9C0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5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44B3-4269-4A82-9B24-8514EF31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D526-1794-406F-B078-4B967418F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ED858-DD10-43B8-8E8E-3741204D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08998-AAAE-4002-9C97-B7E262F6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38B1-DCD0-4EDE-A3AA-5D61FA4A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4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BDB8-14D2-47DC-B871-A7BE54E0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EE95F-8C16-4173-8380-1145DBC92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D445-F17D-420A-A617-4BE13D41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9E5C-4212-46F2-8228-974AE9B8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9F40-1F6C-46A1-9F3C-6A1BFE99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41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4DD0-81CE-454A-8659-ABBCEB89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2287-EFC0-4598-9880-04EC5F5FD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AEEDD-6770-4346-86B5-7772CE5BC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3C129-4E06-4864-8E3C-E9662658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8B12C-B562-4107-9D00-4FB667BE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87416-FBED-4176-B396-45BB98BA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36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2510-7BCF-43F8-A65B-15C134A2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394EC-A587-400A-9FA6-5A252DE9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61B13-66EA-47B1-BA7D-F8C97873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78E82-7ADA-4B2E-AAD9-9D58150CD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C92E4-7E40-4BF7-AF6E-09BDFDC1F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FEEF9-1607-4CB8-AE9C-A6BBC7B7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72A69-730B-4256-A8EF-26FD334D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BB4F5-5B3A-403C-B229-B1302987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21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88BA-7152-48FA-B94F-B7C2E179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F4C83-7892-40B3-9941-B7A9CDCF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6587E-5E6B-490D-A79B-2EF4AFB0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E9CFF-44E8-454F-9B7B-8438B08F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65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8F68B-7EA5-44C9-B03D-8A96073F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16E0-163F-4A91-A701-1570F533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65CBC-5511-4667-A832-C85E8CAC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52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DA1B-C4AA-4733-9A21-436915DE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BAF9D-D830-4B91-B771-73BF118C1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C156F-6E83-4EA2-8781-453693E59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E8B48-4240-4284-BEAB-A2C488CA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EA1F5-50EA-4AC5-930D-B57253B0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8123-08FA-44A6-9314-8527881B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56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E608-EA54-40A5-820C-76CE73A6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3CD85-9D1B-4F7B-9A8D-C852E77E2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AA3EE-9AF6-4A70-9828-10640C501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ACBD0-1C28-45F3-91D5-ABAB23E6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1F078-FDF3-4B68-8B8F-41A539BC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D4E8C-D23C-43A7-B725-D91BC60B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26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EF2B-74D1-451D-ACF3-55EA3659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8F31E-FEA6-4FAF-BAFA-9C684EE53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9E5B4-09AD-4129-A9C5-ADF7893B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380BC-74E4-4578-A167-EC31086E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03445-3DE8-4751-B3D6-6F1AC063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5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556" y="6459785"/>
            <a:ext cx="46964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4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0A2CE-8075-4034-AFFB-8304D2999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EFF7E-344D-4FE9-81C4-7798CB0D8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A08E-62E9-4A78-9ED0-B9F4509C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951E5-7D48-4A71-BB81-B93819E0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53BB-1E8D-4996-B3A0-BCDF1D76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0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2689" y="6459784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2089" y="6459784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7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26055" y="6456540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18772" y="6459785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8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663" y="492516"/>
            <a:ext cx="6953963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13036" r="15733"/>
          <a:stretch/>
        </p:blipFill>
        <p:spPr>
          <a:xfrm>
            <a:off x="118058" y="4885554"/>
            <a:ext cx="3159408" cy="1406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/>
          <a:stretch/>
        </p:blipFill>
        <p:spPr>
          <a:xfrm>
            <a:off x="118058" y="2710863"/>
            <a:ext cx="3159408" cy="20839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7,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/>
          <a:stretch/>
        </p:blipFill>
        <p:spPr>
          <a:xfrm>
            <a:off x="118058" y="164430"/>
            <a:ext cx="3159408" cy="126033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2933700" y="2352502"/>
            <a:ext cx="7806344" cy="91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2"/>
          <a:stretch/>
        </p:blipFill>
        <p:spPr>
          <a:xfrm>
            <a:off x="118058" y="1471021"/>
            <a:ext cx="3159408" cy="11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1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27" y="562096"/>
            <a:ext cx="4535473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3539" y="6459785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May 7,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67514" y="6459785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>
          <a:xfrm>
            <a:off x="1065227" y="2154264"/>
            <a:ext cx="4535473" cy="402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200000"/>
              <a:buFontTx/>
              <a:buNone/>
              <a:defRPr>
                <a:noFill/>
              </a:defRPr>
            </a:lvl1pPr>
            <a:lvl2pPr marL="384048" indent="-182880">
              <a:buClr>
                <a:srgbClr val="0070C0"/>
              </a:buClr>
              <a:buSzPct val="150000"/>
              <a:buFont typeface="Calibri" panose="020F0502020204030204" pitchFamily="34" charset="0"/>
              <a:buChar char="●"/>
              <a:defRPr/>
            </a:lvl2pPr>
          </a:lstStyle>
          <a:p>
            <a:pPr lvl="0"/>
            <a:r>
              <a:rPr lang="en-US" dirty="0"/>
              <a:t> 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r="11299" b="2353"/>
          <a:stretch/>
        </p:blipFill>
        <p:spPr>
          <a:xfrm>
            <a:off x="6001232" y="1"/>
            <a:ext cx="6190767" cy="63436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976390" y="-1"/>
            <a:ext cx="548" cy="6343651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36208" y="-1"/>
            <a:ext cx="0" cy="6343651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49" y="465512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May 7,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solidFill>
            <a:schemeClr val="accent2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07128" y="6459784"/>
            <a:ext cx="1312025" cy="3651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A81E91-0579-4318-803A-B80A48881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4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27" y="49251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27" y="2605080"/>
            <a:ext cx="10058400" cy="25772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May 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022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0947" y="2225525"/>
            <a:ext cx="996696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48" y="6430292"/>
            <a:ext cx="511318" cy="3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4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88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200000"/>
        <a:buFontTx/>
        <a:buBlip>
          <a:blip r:embed="rId17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50000"/>
          </a:schemeClr>
        </a:buClr>
        <a:buSzPct val="175000"/>
        <a:buFont typeface="Calibri" panose="020F0502020204030204" pitchFamily="34" charset="0"/>
        <a:buChar char="●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SzPct val="150000"/>
        <a:buFont typeface="Calibri" panose="020F050202020403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SzPct val="120000"/>
        <a:buFont typeface="Symbol" panose="05050102010706020507" pitchFamily="18" charset="2"/>
        <a:buChar char="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27" y="49251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27" y="2605080"/>
            <a:ext cx="10058400" cy="25772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May 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022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0947" y="2225525"/>
            <a:ext cx="996696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48" y="6430292"/>
            <a:ext cx="511318" cy="3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0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20" r:id="rId14"/>
    <p:sldLayoutId id="2147483721" r:id="rId1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200000"/>
        <a:buFontTx/>
        <a:buBlip>
          <a:blip r:embed="rId18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50000"/>
          </a:schemeClr>
        </a:buClr>
        <a:buSzPct val="175000"/>
        <a:buFont typeface="Calibri" panose="020F0502020204030204" pitchFamily="34" charset="0"/>
        <a:buChar char="●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SzPct val="150000"/>
        <a:buFont typeface="Calibri" panose="020F050202020403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SzPct val="120000"/>
        <a:buFont typeface="Symbol" panose="05050102010706020507" pitchFamily="18" charset="2"/>
        <a:buChar char="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0E4C5-333E-4979-B184-2BB927C9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F6742-E90F-47B5-B416-2E33C536A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19F79-50E9-48DC-86F3-4D4D8985E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CB97A-D05F-4798-B441-3C2DCB6C2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New York Metropolitan Transportation Council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89C33-6F79-43BC-998A-ACD79276C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0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fdc.energy.gov/corridor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afdc.energy.gov/corridors" TargetMode="Externa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FFD6F6-5F7B-49AE-81BD-9862557EE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605E4-4D79-4765-99FA-113D256AD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1230" y="639097"/>
            <a:ext cx="4579157" cy="3686015"/>
          </a:xfrm>
        </p:spPr>
        <p:txBody>
          <a:bodyPr>
            <a:normAutofit/>
          </a:bodyPr>
          <a:lstStyle/>
          <a:p>
            <a:r>
              <a:rPr lang="en-US" sz="5600"/>
              <a:t>Clean Freight Corridors Planning Study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B751D0-2996-4C05-9565-096350CBA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1230" y="4455621"/>
            <a:ext cx="4437870" cy="123861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Committee on Intermodal Freight Transport &amp; International Trade and Transportation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Mid-Year Meeting – June 15,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4146C1-E85F-4164-B8F6-3AA6F16A4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79458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89AEA1-D310-41E6-90B2-CF439E408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ruck">
            <a:extLst>
              <a:ext uri="{FF2B5EF4-FFF2-40B4-BE49-F238E27FC236}">
                <a16:creationId xmlns:a16="http://schemas.microsoft.com/office/drawing/2014/main" id="{205406D1-7342-4C0C-BBCB-8EA64CCFF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458336" y="633502"/>
            <a:ext cx="2784700" cy="27847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3339CBE-C730-44A2-9C49-1025091F0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21EE2-FCAC-4853-BBA1-1756B090C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3EBEEA-64FA-470B-AB98-3E8B0C79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E2762-50E0-4D57-941D-58BF05B07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752" y="3056512"/>
            <a:ext cx="2295082" cy="232176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44C090-59FE-4805-A5F1-41670FA5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7839" y="4343400"/>
            <a:ext cx="39319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BC49DAE-A93D-42BF-B810-BB27D65E2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7F7F5B-AF6C-4954-B24B-6E3DFF2D5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5C5675-775F-47A0-AD26-6492DD24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A7B9A-5869-4E1B-9A08-72C604171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6685" y="1152144"/>
            <a:ext cx="379476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Multiplicity of truck trip purposes . . .</a:t>
            </a:r>
            <a:b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F4720-E5E2-4888-9DEC-8221D5B2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83280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977D130-B24F-4652-A46E-0E3340B84464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algn="ctr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132A1-FD1F-419F-B30D-A418D6FFF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04" y="835574"/>
            <a:ext cx="6192981" cy="52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Freight rail limitations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057" r="1" b="721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30DD6-CBA5-4133-9125-8C754E16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7A81E91-0579-4318-803A-B80A48881B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79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8603F-2B56-402D-9EA0-5C1E019E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4"/>
            <a:ext cx="379476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Geographic imbalance of multimodal facilities . . 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8001D6-7664-4F20-A154-171B433B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83280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A81E91-0579-4318-803A-B80A48881B04}" type="slidenum">
              <a:rPr kumimoji="0" lang="en-US" b="0" i="0" u="none" strike="noStrike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algn="ctr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AFD0F0-7668-49D0-82CB-91337E7E3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9404" y="850061"/>
            <a:ext cx="6192981" cy="51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2A4AD-889F-4EC7-9CC5-0139B377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Major port facilities . . .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80CDE-946E-4845-BE19-DA4AC91F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A81E91-0579-4318-803A-B80A48881B04}" type="slidenum">
              <a:rPr kumimoji="0" lang="en-US" b="0" i="0" u="none" strike="noStrike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9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674" y="4545758"/>
            <a:ext cx="11716649" cy="1450757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Calibri" panose="020F0502020204030204" pitchFamily="34" charset="0"/>
              </a:rPr>
              <a:t>GROWING GOODS MOVEMENT</a:t>
            </a:r>
            <a:endParaRPr lang="en-US" sz="3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4C9A61-69CF-45AD-82F4-7E679B9F3C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70382782"/>
              </p:ext>
            </p:extLst>
          </p:nvPr>
        </p:nvGraphicFramePr>
        <p:xfrm>
          <a:off x="838199" y="464296"/>
          <a:ext cx="105156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199" y="4726408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2012 IHS Global Insight Transearch Data, 2012 Surface Transportation Board (STB) Waybill Sample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C63A-66D5-4CC1-AE67-F45EBBF7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648A21-4DD1-4F76-BBDF-025841CB0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5110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39847-28DA-4F0A-A704-9A77C105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EBD5-635C-40FB-871D-0E242AF1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1220" cy="1325563"/>
          </a:xfrm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Task 1</a:t>
            </a:r>
            <a:br>
              <a:rPr lang="en-US" sz="37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7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Project Coordination and Public Information Materials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9CA68B-EBD8-47F1-B9DB-CFD11DF04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37188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4AB4A-6447-4838-AA61-0E94DABA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CFF4-99E4-4B82-A5FA-EA02EF90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Task 2</a:t>
            </a:r>
            <a:br>
              <a:rPr lang="en-US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1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Regional Assessment for Clean Freight Corridors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BC81-20B9-4CD3-9B36-105CA5741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4608" cy="43434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Identify existing alternative fuel infrastructure and FHWA corridor designations:  EV, hydrogen, natural gas, and propane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Develop a </a:t>
            </a:r>
            <a:r>
              <a:rPr lang="en-US" sz="2200" b="1" dirty="0"/>
              <a:t>Regional Assessment of Clean Freight Corridors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Assessment of existing alternative fuel stations (including compatibility with freight vehicles)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State-by-state AFC designation status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Gap analysis for “corridor-pending” areas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ACEC9-2B99-422F-86FE-063AE2331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44" y="1233182"/>
            <a:ext cx="5599968" cy="3720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FF177-764E-4127-AC7D-0F7359ABC6F5}"/>
              </a:ext>
            </a:extLst>
          </p:cNvPr>
          <p:cNvSpPr txBox="1"/>
          <p:nvPr/>
        </p:nvSpPr>
        <p:spPr>
          <a:xfrm>
            <a:off x="5603526" y="5248653"/>
            <a:ext cx="550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US Department of Energy, Alternative Fuels Data Center, Potential Corridor Interactive Map (EV charging): </a:t>
            </a:r>
            <a:r>
              <a:rPr lang="en-US" sz="1400" i="1" dirty="0">
                <a:hlinkClick r:id="rId3"/>
              </a:rPr>
              <a:t>https://afdc.energy.gov/corridors</a:t>
            </a:r>
            <a:endParaRPr lang="en-US" sz="1400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1DF4-F599-402B-922C-5179F62A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7D98-2D65-4652-876F-491C699E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Task 3</a:t>
            </a:r>
            <a:br>
              <a:rPr lang="en-US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1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Clean Fuel Technologies Scan and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47D3-B53F-4C60-879D-E701AC20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595" y="1872343"/>
            <a:ext cx="5172892" cy="42323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Conduct </a:t>
            </a:r>
            <a:r>
              <a:rPr lang="en-US" b="1" dirty="0"/>
              <a:t>clean fuels technology scan </a:t>
            </a:r>
            <a:r>
              <a:rPr lang="en-US" dirty="0"/>
              <a:t>and projections</a:t>
            </a:r>
          </a:p>
          <a:p>
            <a:pPr marL="0" indent="0">
              <a:buNone/>
            </a:pPr>
            <a:r>
              <a:rPr lang="en-US" dirty="0"/>
              <a:t>Evaluate alternative fuel technology and infrastructure </a:t>
            </a:r>
            <a:r>
              <a:rPr lang="en-US" b="1" dirty="0"/>
              <a:t>regulatory landscape</a:t>
            </a:r>
          </a:p>
          <a:p>
            <a:pPr marL="0" indent="0">
              <a:buNone/>
            </a:pPr>
            <a:r>
              <a:rPr lang="en-US" dirty="0"/>
              <a:t>Develop </a:t>
            </a:r>
            <a:r>
              <a:rPr lang="en-US" b="1" dirty="0"/>
              <a:t>visual gap analysis </a:t>
            </a:r>
            <a:r>
              <a:rPr lang="en-US" dirty="0"/>
              <a:t>for alternative fuel infrastructure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/>
              <a:t>Will account for infrastructure identified in Task 2 as well as credible in-development projects</a:t>
            </a:r>
          </a:p>
          <a:p>
            <a:pPr marL="0" indent="0">
              <a:buNone/>
            </a:pPr>
            <a:r>
              <a:rPr lang="en-US" dirty="0"/>
              <a:t>Construct geospatial representation of </a:t>
            </a:r>
            <a:r>
              <a:rPr lang="en-US" b="1" dirty="0"/>
              <a:t>potential new corridor designations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163AC-4CC8-42D9-B37F-53CC819C4AE4}"/>
              </a:ext>
            </a:extLst>
          </p:cNvPr>
          <p:cNvSpPr txBox="1"/>
          <p:nvPr/>
        </p:nvSpPr>
        <p:spPr>
          <a:xfrm>
            <a:off x="780203" y="5503334"/>
            <a:ext cx="550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US Department of Energy, Alternative Fuels Data Center, Potential Corridor Interactive Map (EV charging): </a:t>
            </a:r>
            <a:r>
              <a:rPr lang="en-US" sz="1400" i="1" dirty="0">
                <a:hlinkClick r:id="rId2"/>
              </a:rPr>
              <a:t>https://afdc.energy.gov/corridors</a:t>
            </a:r>
            <a:endParaRPr lang="en-US" sz="1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B8504-2112-4BBB-81B2-CC09A18F5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03" y="1877461"/>
            <a:ext cx="5536544" cy="36258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237BB-46C7-416C-A342-74B65156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8C73-E422-45D2-B715-0C333D6D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Task 4</a:t>
            </a:r>
            <a:br>
              <a:rPr lang="en-US" sz="3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Analyze Trends and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E770-9244-478A-916B-C9FE94CCE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Review/refresh </a:t>
            </a:r>
            <a:r>
              <a:rPr lang="en-US" sz="2400" b="1" dirty="0"/>
              <a:t>commodity flow patterns</a:t>
            </a:r>
          </a:p>
          <a:p>
            <a:r>
              <a:rPr lang="en-US" sz="2400" dirty="0"/>
              <a:t>Inventory/map </a:t>
            </a:r>
            <a:r>
              <a:rPr lang="en-US" sz="2400" b="1" dirty="0"/>
              <a:t>existing freight hubs </a:t>
            </a:r>
            <a:r>
              <a:rPr lang="en-US" sz="2400" dirty="0"/>
              <a:t>and economic development/opportunity areas</a:t>
            </a:r>
          </a:p>
          <a:p>
            <a:r>
              <a:rPr lang="en-US" sz="2400" dirty="0"/>
              <a:t>Identify/map </a:t>
            </a:r>
            <a:r>
              <a:rPr lang="en-US" sz="2400" b="1" dirty="0"/>
              <a:t>freight corridor and network designations </a:t>
            </a:r>
            <a:r>
              <a:rPr lang="en-US" sz="2400" dirty="0"/>
              <a:t>(federal, state and regional)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66276-D216-4AFF-9156-4154F9078C0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6" b="2315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5B00D-FE6F-43E5-9084-96E7D8A4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4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>
            <a:extLst>
              <a:ext uri="{FF2B5EF4-FFF2-40B4-BE49-F238E27FC236}">
                <a16:creationId xmlns:a16="http://schemas.microsoft.com/office/drawing/2014/main" id="{DE1F88EA-5B85-4782-9A95-9C738F4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E9A9E663-1F8A-406B-B295-B1EF8596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11">
            <a:extLst>
              <a:ext uri="{FF2B5EF4-FFF2-40B4-BE49-F238E27FC236}">
                <a16:creationId xmlns:a16="http://schemas.microsoft.com/office/drawing/2014/main" id="{EC97561C-9294-4114-A5D6-9CF6CF68A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13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B9440-6A40-42F3-873F-6F2D1D16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Study Objective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6EAB53D-DBE6-41F8-9574-A8044FC83E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34882" y="963507"/>
            <a:ext cx="6135097" cy="4938851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700" dirty="0"/>
              <a:t>The objective of this study is to assess opportunities for the development of Clean Freight Corridors in the NYMTC planning area that are integrated within the larger Multi-State Metropolitan Region. This study will: </a:t>
            </a:r>
          </a:p>
          <a:p>
            <a:pPr marL="578358" lvl="1" indent="-28575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700" dirty="0"/>
              <a:t>Inventory existing alternative fuel infrastructure in the region; </a:t>
            </a:r>
          </a:p>
          <a:p>
            <a:pPr marL="578358" lvl="1" indent="-28575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700" dirty="0"/>
              <a:t>Review current and emerging alternative fuel technologies;</a:t>
            </a:r>
          </a:p>
          <a:p>
            <a:pPr marL="578358" lvl="1" indent="-28575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700" dirty="0"/>
              <a:t>Identify gaps between existing and future alternative fuel infrastructure capacities; </a:t>
            </a:r>
          </a:p>
          <a:p>
            <a:pPr marL="578358" lvl="1" indent="-28575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700" dirty="0"/>
              <a:t>Analyze goods movement trends and forecasts; </a:t>
            </a:r>
          </a:p>
          <a:p>
            <a:pPr marL="578358" lvl="1" indent="-28575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700" dirty="0"/>
              <a:t>Identify and define optimal corridors for recommended designations as clean freight corridors and identify needs for the development of additional clean freight infrastructure in each corridor.</a:t>
            </a:r>
          </a:p>
          <a:p>
            <a:pPr>
              <a:buFont typeface="Calibri" panose="020F0502020204030204" pitchFamily="34" charset="0"/>
            </a:pPr>
            <a:endParaRPr lang="en-US" sz="17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91E0-D7B4-4FF8-9B04-393D2397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5008-7F99-45EF-8FF7-8A7D8F69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 fontScale="90000"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Task 5</a:t>
            </a:r>
            <a:b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Assess and identify optimal mix of new clean freight corridors, including public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D246-963A-47FC-8125-DE31D035A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Prepare materials for, and complete, public workshops</a:t>
            </a:r>
          </a:p>
          <a:p>
            <a:r>
              <a:rPr lang="en-US" dirty="0"/>
              <a:t>Assess and identify optimal mix of new corridors for designation</a:t>
            </a:r>
          </a:p>
          <a:p>
            <a:r>
              <a:rPr lang="en-US" dirty="0"/>
              <a:t>Define steps needed for developing additional infrastructure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0DB11-866B-4544-B934-0261C0C278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6" y="640081"/>
            <a:ext cx="3444361" cy="53144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841F0-5907-4784-B539-F6D688BB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0DCC06-C7B1-45C4-9BFE-9BD4C4A3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3C4F65"/>
                </a:solidFill>
              </a:rPr>
              <a:t>Questions?</a:t>
            </a:r>
          </a:p>
        </p:txBody>
      </p:sp>
      <p:pic>
        <p:nvPicPr>
          <p:cNvPr id="13" name="Picture Placeholder 12" descr="A bridge over a body of water&#10;&#10;Description automatically generated">
            <a:extLst>
              <a:ext uri="{FF2B5EF4-FFF2-40B4-BE49-F238E27FC236}">
                <a16:creationId xmlns:a16="http://schemas.microsoft.com/office/drawing/2014/main" id="{E9B9EF32-9DD7-4002-82D0-DDBD4BCC8D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7" r="1" b="686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97E4FD-FDB7-4499-8E47-846149075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9530" y="5799489"/>
            <a:ext cx="8767860" cy="44082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zh-TW" sz="800">
                <a:solidFill>
                  <a:srgbClr val="3C4F65"/>
                </a:solidFill>
              </a:rPr>
              <a:t>
</a:t>
            </a:r>
            <a:endParaRPr lang="en-US" sz="800">
              <a:solidFill>
                <a:srgbClr val="3C4F6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C8E56-EDB3-4BA8-950F-ED45F612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5958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7A81E91-0579-4318-803A-B80A48881B04}" type="slidenum">
              <a:rPr lang="en-US">
                <a:solidFill>
                  <a:schemeClr val="accent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schemeClr val="accent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71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4784725" y="4948238"/>
            <a:ext cx="7407275" cy="2387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NYMTC’s Current Regional Transportation Plan -</a:t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>adopted June 29,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226" y="1435590"/>
            <a:ext cx="3657601" cy="47365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666" y="1690132"/>
            <a:ext cx="4624802" cy="378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 rot="10800000" flipH="1">
            <a:off x="4119408" y="2598723"/>
            <a:ext cx="2684834" cy="1109981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77800" dist="4699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6A869-A8F0-427B-9678-5BBF8C77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A37F9-CF3F-415B-98DC-5D66432E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Study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F105A-AAE6-4480-8B88-9FFCD75A1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7097" y="3960557"/>
            <a:ext cx="9117807" cy="109721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buSzPct val="100000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Clean Freight Corridors Planning Study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7B656-41E1-4614-BF8D-F095749C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66A2-1E4A-4747-9978-B20825B14C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1A0C3-A0FE-45CF-B67F-589B5DAAF82F}"/>
              </a:ext>
            </a:extLst>
          </p:cNvPr>
          <p:cNvSpPr txBox="1"/>
          <p:nvPr/>
        </p:nvSpPr>
        <p:spPr>
          <a:xfrm>
            <a:off x="1113810" y="31300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000" b="0" i="0" u="none" strike="noStrike" cap="none" spc="-50" normalizeH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 large, complex multi-state region . . .</a:t>
            </a:r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289E97-9C81-4EF5-B5A5-C5560CD2B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53" b="-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BE673-D0A2-4B3A-8BDD-9D684B0C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14C9A61-69CF-45AD-82F4-7E679B9F3C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79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6871" r="1" b="1977"/>
          <a:stretch/>
        </p:blipFill>
        <p:spPr>
          <a:xfrm>
            <a:off x="0" y="0"/>
            <a:ext cx="7917691" cy="4964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" t="-1" r="-887" b="-1162"/>
          <a:stretch/>
        </p:blipFill>
        <p:spPr>
          <a:xfrm>
            <a:off x="8179913" y="475549"/>
            <a:ext cx="3877862" cy="392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097228"/>
            <a:ext cx="10629900" cy="9519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PLANNING AREA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4C871-1182-4851-8FEF-06AC8767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81E91-0579-4318-803A-B80A48881B0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961050" y="0"/>
            <a:ext cx="17090" cy="491975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DA7C76-FF2C-42A6-8178-374525416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7" b="163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67201F79-E6D6-40C9-99B7-963E9DA9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716" y="4327178"/>
            <a:ext cx="3398714" cy="189264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b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600" dirty="0">
                <a:solidFill>
                  <a:schemeClr val="bg1"/>
                </a:solidFill>
              </a:rPr>
              <a:t>Multi-state consortium</a:t>
            </a:r>
            <a:r>
              <a:rPr lang="ja-JP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
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858DA7-5A45-43A6-96BD-61E6B436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A81E91-0579-4318-803A-B80A48881B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2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1242E0-C70A-4AF6-B613-CB8E348D815E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0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 multi-state commodity flows . .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51C19-1439-48E7-9D4D-C7976C02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67" y="3315732"/>
            <a:ext cx="5455917" cy="2219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7B8E1-7663-4B86-B51B-7E9BF5A10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073" y="3318757"/>
            <a:ext cx="5455917" cy="22137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E6E73-9B54-49C1-8037-8C0C7FA9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977D130-B24F-4652-A46E-0E3340B84464}" type="slidenum">
              <a:rPr kumimoji="0" lang="en-US" b="0" i="0" u="none" strike="noStrike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507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6A8DE-128D-40CD-8C72-6CFB7492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977D130-B24F-4652-A46E-0E3340B84464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7229" y="717804"/>
            <a:ext cx="2609850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2C2C2C"/>
                </a:solidFill>
              </a:rPr>
              <a:t>Major freight volumes in highway corridors . . .  </a:t>
            </a:r>
            <a:br>
              <a:rPr lang="en-US" sz="3600">
                <a:solidFill>
                  <a:srgbClr val="2C2C2C"/>
                </a:solidFill>
              </a:rPr>
            </a:br>
            <a:r>
              <a:rPr lang="en-US" sz="3600">
                <a:solidFill>
                  <a:srgbClr val="2C2C2C"/>
                </a:solidFill>
              </a:rPr>
              <a:t>(annual tonnage shown)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540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953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730</Words>
  <Application>Microsoft Office PowerPoint</Application>
  <PresentationFormat>Widescreen</PresentationFormat>
  <Paragraphs>108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Symbol</vt:lpstr>
      <vt:lpstr>1_Retrospect</vt:lpstr>
      <vt:lpstr>2_Retrospect</vt:lpstr>
      <vt:lpstr>Office Theme</vt:lpstr>
      <vt:lpstr>Clean Freight Corridors Planning Study</vt:lpstr>
      <vt:lpstr>Study Objective</vt:lpstr>
      <vt:lpstr>NYMTC’s Current Regional Transportation Plan - adopted June 29, 2017</vt:lpstr>
      <vt:lpstr>Study Context</vt:lpstr>
      <vt:lpstr>PowerPoint Presentation</vt:lpstr>
      <vt:lpstr>PLANNING AREA</vt:lpstr>
      <vt:lpstr> Multi-state consortium
</vt:lpstr>
      <vt:lpstr>PowerPoint Presentation</vt:lpstr>
      <vt:lpstr>Major freight volumes in highway corridors . . .   (annual tonnage shown)</vt:lpstr>
      <vt:lpstr>Multiplicity of truck trip purposes . . . </vt:lpstr>
      <vt:lpstr>Freight rail limitations  </vt:lpstr>
      <vt:lpstr>Geographic imbalance of multimodal facilities . . .</vt:lpstr>
      <vt:lpstr>Major port facilities . . .</vt:lpstr>
      <vt:lpstr>GROWING GOODS MOVEMENT</vt:lpstr>
      <vt:lpstr>Scope of Work</vt:lpstr>
      <vt:lpstr>Task 1 Project Coordination and Public Information Materials</vt:lpstr>
      <vt:lpstr>Task 2 Regional Assessment for Clean Freight Corridors</vt:lpstr>
      <vt:lpstr>Task 3 Clean Fuel Technologies Scan and Projections</vt:lpstr>
      <vt:lpstr>Task 4 Analyze Trends and Forecasts</vt:lpstr>
      <vt:lpstr>Task 5 Assess and identify optimal mix of new clean freight corridors, including public involvement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Freight Corridors Planning Study</dc:title>
  <dc:creator>Bogacz, Gerry (DOT)</dc:creator>
  <cp:lastModifiedBy>Bogacz, Gerry (DOT)</cp:lastModifiedBy>
  <cp:revision>3</cp:revision>
  <dcterms:created xsi:type="dcterms:W3CDTF">2020-06-11T19:01:32Z</dcterms:created>
  <dcterms:modified xsi:type="dcterms:W3CDTF">2020-06-11T19:15:34Z</dcterms:modified>
</cp:coreProperties>
</file>