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notesMasterIdLst>
    <p:notesMasterId r:id="rId14"/>
  </p:notesMasterIdLst>
  <p:handoutMasterIdLst>
    <p:handoutMasterId r:id="rId15"/>
  </p:handoutMasterIdLst>
  <p:sldIdLst>
    <p:sldId id="256" r:id="rId2"/>
    <p:sldId id="347" r:id="rId3"/>
    <p:sldId id="257" r:id="rId4"/>
    <p:sldId id="346" r:id="rId5"/>
    <p:sldId id="297" r:id="rId6"/>
    <p:sldId id="262" r:id="rId7"/>
    <p:sldId id="348" r:id="rId8"/>
    <p:sldId id="341" r:id="rId9"/>
    <p:sldId id="342" r:id="rId10"/>
    <p:sldId id="343" r:id="rId11"/>
    <p:sldId id="344" r:id="rId12"/>
    <p:sldId id="345"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77" autoAdjust="0"/>
    <p:restoredTop sz="84364" autoAdjust="0"/>
  </p:normalViewPr>
  <p:slideViewPr>
    <p:cSldViewPr snapToGrid="0">
      <p:cViewPr varScale="1">
        <p:scale>
          <a:sx n="70" d="100"/>
          <a:sy n="70" d="100"/>
        </p:scale>
        <p:origin x="1646" y="62"/>
      </p:cViewPr>
      <p:guideLst/>
    </p:cSldViewPr>
  </p:slideViewPr>
  <p:notesTextViewPr>
    <p:cViewPr>
      <p:scale>
        <a:sx n="1" d="1"/>
        <a:sy n="1" d="1"/>
      </p:scale>
      <p:origin x="0" y="0"/>
    </p:cViewPr>
  </p:notesTextViewPr>
  <p:notesViewPr>
    <p:cSldViewPr snapToGrid="0">
      <p:cViewPr varScale="1">
        <p:scale>
          <a:sx n="51" d="100"/>
          <a:sy n="51" d="100"/>
        </p:scale>
        <p:origin x="262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FAD78AD-09A2-444E-BE9C-C1E51FC8D412}" type="datetimeFigureOut">
              <a:rPr lang="en-US" smtClean="0"/>
              <a:t>1/12/2020</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8C8215E-7E79-482A-928C-7C6CA97C831F}" type="slidenum">
              <a:rPr lang="en-US" smtClean="0"/>
              <a:t>‹#›</a:t>
            </a:fld>
            <a:endParaRPr lang="en-US" dirty="0"/>
          </a:p>
        </p:txBody>
      </p:sp>
    </p:spTree>
    <p:extLst>
      <p:ext uri="{BB962C8B-B14F-4D97-AF65-F5344CB8AC3E}">
        <p14:creationId xmlns:p14="http://schemas.microsoft.com/office/powerpoint/2010/main" val="3573164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8E0CA3F-1B46-4491-AFDE-C333A07F92D0}" type="datetimeFigureOut">
              <a:rPr lang="en-US" smtClean="0"/>
              <a:t>1/12/2020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A05DC73-C950-4CCC-A794-9D8D320133C9}" type="slidenum">
              <a:rPr lang="en-US" smtClean="0"/>
              <a:t>‹#›</a:t>
            </a:fld>
            <a:endParaRPr lang="en-US" dirty="0"/>
          </a:p>
        </p:txBody>
      </p:sp>
    </p:spTree>
    <p:extLst>
      <p:ext uri="{BB962C8B-B14F-4D97-AF65-F5344CB8AC3E}">
        <p14:creationId xmlns:p14="http://schemas.microsoft.com/office/powerpoint/2010/main" val="2089089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5DC73-C950-4CCC-A794-9D8D320133C9}" type="slidenum">
              <a:rPr lang="en-US" smtClean="0"/>
              <a:t>4</a:t>
            </a:fld>
            <a:endParaRPr lang="en-US" dirty="0"/>
          </a:p>
        </p:txBody>
      </p:sp>
    </p:spTree>
    <p:extLst>
      <p:ext uri="{BB962C8B-B14F-4D97-AF65-F5344CB8AC3E}">
        <p14:creationId xmlns:p14="http://schemas.microsoft.com/office/powerpoint/2010/main" val="4215974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3C85803-485A-4857-85C5-6D168EFECF4B}" type="datetimeFigureOut">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28650" y="6417706"/>
            <a:ext cx="769462" cy="303769"/>
          </a:xfrm>
          <a:prstGeom prst="rect">
            <a:avLst/>
          </a:prstGeom>
        </p:spPr>
        <p:txBody>
          <a:bodyPr/>
          <a:lstStyle/>
          <a:p>
            <a:fld id="{DB62CF53-F1A1-4999-9B17-D0D395E5B4DA}" type="slidenum">
              <a:rPr lang="en-US" smtClean="0"/>
              <a:t>‹#›</a:t>
            </a:fld>
            <a:endParaRPr lang="en-US" dirty="0"/>
          </a:p>
        </p:txBody>
      </p:sp>
    </p:spTree>
    <p:extLst>
      <p:ext uri="{BB962C8B-B14F-4D97-AF65-F5344CB8AC3E}">
        <p14:creationId xmlns:p14="http://schemas.microsoft.com/office/powerpoint/2010/main" val="511552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3C85803-485A-4857-85C5-6D168EFECF4B}" type="datetimeFigureOut">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28650" y="6417706"/>
            <a:ext cx="769462" cy="303769"/>
          </a:xfrm>
          <a:prstGeom prst="rect">
            <a:avLst/>
          </a:prstGeom>
        </p:spPr>
        <p:txBody>
          <a:bodyPr/>
          <a:lstStyle/>
          <a:p>
            <a:fld id="{DB62CF53-F1A1-4999-9B17-D0D395E5B4DA}" type="slidenum">
              <a:rPr lang="en-US" smtClean="0"/>
              <a:t>‹#›</a:t>
            </a:fld>
            <a:endParaRPr lang="en-US" dirty="0"/>
          </a:p>
        </p:txBody>
      </p:sp>
    </p:spTree>
    <p:extLst>
      <p:ext uri="{BB962C8B-B14F-4D97-AF65-F5344CB8AC3E}">
        <p14:creationId xmlns:p14="http://schemas.microsoft.com/office/powerpoint/2010/main" val="1133756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3C85803-485A-4857-85C5-6D168EFECF4B}" type="datetimeFigureOut">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28650" y="6417706"/>
            <a:ext cx="769462" cy="303769"/>
          </a:xfrm>
          <a:prstGeom prst="rect">
            <a:avLst/>
          </a:prstGeom>
        </p:spPr>
        <p:txBody>
          <a:bodyPr/>
          <a:lstStyle/>
          <a:p>
            <a:fld id="{DB62CF53-F1A1-4999-9B17-D0D395E5B4DA}" type="slidenum">
              <a:rPr lang="en-US" smtClean="0"/>
              <a:t>‹#›</a:t>
            </a:fld>
            <a:endParaRPr lang="en-US" dirty="0"/>
          </a:p>
        </p:txBody>
      </p:sp>
    </p:spTree>
    <p:extLst>
      <p:ext uri="{BB962C8B-B14F-4D97-AF65-F5344CB8AC3E}">
        <p14:creationId xmlns:p14="http://schemas.microsoft.com/office/powerpoint/2010/main" val="3040535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3C85803-485A-4857-85C5-6D168EFECF4B}" type="datetimeFigureOut">
              <a:rPr lang="en-US" smtClean="0"/>
              <a:t>1/12/2020</a:t>
            </a:fld>
            <a:endParaRPr lang="en-US" dirty="0"/>
          </a:p>
        </p:txBody>
      </p:sp>
      <p:sp>
        <p:nvSpPr>
          <p:cNvPr id="5" name="Footer Placeholder 4"/>
          <p:cNvSpPr>
            <a:spLocks noGrp="1"/>
          </p:cNvSpPr>
          <p:nvPr>
            <p:ph type="ftr" sz="quarter" idx="11"/>
          </p:nvPr>
        </p:nvSpPr>
        <p:spPr/>
        <p:txBody>
          <a:bodyPr/>
          <a:lstStyle/>
          <a:p>
            <a:r>
              <a:rPr lang="en-US" dirty="0"/>
              <a:t>AT020 TRB International Trade and Transportation</a:t>
            </a:r>
          </a:p>
          <a:p>
            <a:endParaRPr lang="en-US" dirty="0"/>
          </a:p>
        </p:txBody>
      </p:sp>
      <p:sp>
        <p:nvSpPr>
          <p:cNvPr id="6" name="Slide Number Placeholder 5"/>
          <p:cNvSpPr>
            <a:spLocks noGrp="1"/>
          </p:cNvSpPr>
          <p:nvPr>
            <p:ph type="sldNum" sz="quarter" idx="12"/>
          </p:nvPr>
        </p:nvSpPr>
        <p:spPr>
          <a:xfrm>
            <a:off x="628650" y="6417706"/>
            <a:ext cx="769462" cy="303769"/>
          </a:xfrm>
          <a:prstGeom prst="rect">
            <a:avLst/>
          </a:prstGeom>
        </p:spPr>
        <p:txBody>
          <a:bodyPr/>
          <a:lstStyle/>
          <a:p>
            <a:fld id="{DB62CF53-F1A1-4999-9B17-D0D395E5B4DA}" type="slidenum">
              <a:rPr lang="en-US" smtClean="0"/>
              <a:t>‹#›</a:t>
            </a:fld>
            <a:endParaRPr lang="en-US" dirty="0"/>
          </a:p>
        </p:txBody>
      </p:sp>
    </p:spTree>
    <p:extLst>
      <p:ext uri="{BB962C8B-B14F-4D97-AF65-F5344CB8AC3E}">
        <p14:creationId xmlns:p14="http://schemas.microsoft.com/office/powerpoint/2010/main" val="1309193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3C85803-485A-4857-85C5-6D168EFECF4B}" type="datetimeFigureOut">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28650" y="6417706"/>
            <a:ext cx="769462" cy="303769"/>
          </a:xfrm>
          <a:prstGeom prst="rect">
            <a:avLst/>
          </a:prstGeom>
        </p:spPr>
        <p:txBody>
          <a:bodyPr/>
          <a:lstStyle/>
          <a:p>
            <a:fld id="{DB62CF53-F1A1-4999-9B17-D0D395E5B4DA}" type="slidenum">
              <a:rPr lang="en-US" smtClean="0"/>
              <a:t>‹#›</a:t>
            </a:fld>
            <a:endParaRPr lang="en-US" dirty="0"/>
          </a:p>
        </p:txBody>
      </p:sp>
    </p:spTree>
    <p:extLst>
      <p:ext uri="{BB962C8B-B14F-4D97-AF65-F5344CB8AC3E}">
        <p14:creationId xmlns:p14="http://schemas.microsoft.com/office/powerpoint/2010/main" val="3754309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3C85803-485A-4857-85C5-6D168EFECF4B}" type="datetimeFigureOut">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28650" y="6417706"/>
            <a:ext cx="769462" cy="303769"/>
          </a:xfrm>
          <a:prstGeom prst="rect">
            <a:avLst/>
          </a:prstGeom>
        </p:spPr>
        <p:txBody>
          <a:bodyPr/>
          <a:lstStyle/>
          <a:p>
            <a:fld id="{DB62CF53-F1A1-4999-9B17-D0D395E5B4DA}" type="slidenum">
              <a:rPr lang="en-US" smtClean="0"/>
              <a:t>‹#›</a:t>
            </a:fld>
            <a:endParaRPr lang="en-US" dirty="0"/>
          </a:p>
        </p:txBody>
      </p:sp>
    </p:spTree>
    <p:extLst>
      <p:ext uri="{BB962C8B-B14F-4D97-AF65-F5344CB8AC3E}">
        <p14:creationId xmlns:p14="http://schemas.microsoft.com/office/powerpoint/2010/main" val="3475183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3C85803-485A-4857-85C5-6D168EFECF4B}" type="datetimeFigureOut">
              <a:rPr lang="en-US" smtClean="0"/>
              <a:t>1/12/2020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28650" y="6417706"/>
            <a:ext cx="769462" cy="303769"/>
          </a:xfrm>
          <a:prstGeom prst="rect">
            <a:avLst/>
          </a:prstGeom>
        </p:spPr>
        <p:txBody>
          <a:bodyPr/>
          <a:lstStyle/>
          <a:p>
            <a:fld id="{DB62CF53-F1A1-4999-9B17-D0D395E5B4DA}" type="slidenum">
              <a:rPr lang="en-US" smtClean="0"/>
              <a:t>‹#›</a:t>
            </a:fld>
            <a:endParaRPr lang="en-US" dirty="0"/>
          </a:p>
        </p:txBody>
      </p:sp>
    </p:spTree>
    <p:extLst>
      <p:ext uri="{BB962C8B-B14F-4D97-AF65-F5344CB8AC3E}">
        <p14:creationId xmlns:p14="http://schemas.microsoft.com/office/powerpoint/2010/main" val="2059380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D3C85803-485A-4857-85C5-6D168EFECF4B}" type="datetimeFigureOut">
              <a:rPr lang="en-US" smtClean="0"/>
              <a:t>1/12/2020</a:t>
            </a:fld>
            <a:endParaRPr lang="en-US" dirty="0"/>
          </a:p>
        </p:txBody>
      </p:sp>
      <p:sp>
        <p:nvSpPr>
          <p:cNvPr id="4" name="Footer Placeholder 3"/>
          <p:cNvSpPr>
            <a:spLocks noGrp="1"/>
          </p:cNvSpPr>
          <p:nvPr>
            <p:ph type="ftr" sz="quarter" idx="11"/>
          </p:nvPr>
        </p:nvSpPr>
        <p:spPr/>
        <p:txBody>
          <a:bodyPr/>
          <a:lstStyle/>
          <a:p>
            <a:r>
              <a:rPr lang="en-US" dirty="0"/>
              <a:t>AT020 TRB International Trade and Transportation</a:t>
            </a:r>
          </a:p>
        </p:txBody>
      </p:sp>
      <p:sp>
        <p:nvSpPr>
          <p:cNvPr id="5" name="Slide Number Placeholder 4"/>
          <p:cNvSpPr>
            <a:spLocks noGrp="1"/>
          </p:cNvSpPr>
          <p:nvPr>
            <p:ph type="sldNum" sz="quarter" idx="12"/>
          </p:nvPr>
        </p:nvSpPr>
        <p:spPr>
          <a:xfrm>
            <a:off x="628650" y="6417706"/>
            <a:ext cx="769462" cy="303769"/>
          </a:xfrm>
          <a:prstGeom prst="rect">
            <a:avLst/>
          </a:prstGeom>
        </p:spPr>
        <p:txBody>
          <a:bodyPr/>
          <a:lstStyle/>
          <a:p>
            <a:fld id="{DB62CF53-F1A1-4999-9B17-D0D395E5B4DA}" type="slidenum">
              <a:rPr lang="en-US" smtClean="0"/>
              <a:t>‹#›</a:t>
            </a:fld>
            <a:endParaRPr lang="en-US" dirty="0"/>
          </a:p>
        </p:txBody>
      </p:sp>
    </p:spTree>
    <p:extLst>
      <p:ext uri="{BB962C8B-B14F-4D97-AF65-F5344CB8AC3E}">
        <p14:creationId xmlns:p14="http://schemas.microsoft.com/office/powerpoint/2010/main" val="2537545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3C85803-485A-4857-85C5-6D168EFECF4B}" type="datetimeFigureOut">
              <a:rPr lang="en-US" smtClean="0"/>
              <a:t>1/12/2020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28650" y="6417706"/>
            <a:ext cx="769462" cy="303769"/>
          </a:xfrm>
          <a:prstGeom prst="rect">
            <a:avLst/>
          </a:prstGeom>
        </p:spPr>
        <p:txBody>
          <a:bodyPr/>
          <a:lstStyle/>
          <a:p>
            <a:fld id="{DB62CF53-F1A1-4999-9B17-D0D395E5B4DA}" type="slidenum">
              <a:rPr lang="en-US" smtClean="0"/>
              <a:t>‹#›</a:t>
            </a:fld>
            <a:endParaRPr lang="en-US" dirty="0"/>
          </a:p>
        </p:txBody>
      </p:sp>
    </p:spTree>
    <p:extLst>
      <p:ext uri="{BB962C8B-B14F-4D97-AF65-F5344CB8AC3E}">
        <p14:creationId xmlns:p14="http://schemas.microsoft.com/office/powerpoint/2010/main" val="2025092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3C85803-485A-4857-85C5-6D168EFECF4B}" type="datetimeFigureOut">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28650" y="6417706"/>
            <a:ext cx="769462" cy="303769"/>
          </a:xfrm>
          <a:prstGeom prst="rect">
            <a:avLst/>
          </a:prstGeom>
        </p:spPr>
        <p:txBody>
          <a:bodyPr/>
          <a:lstStyle/>
          <a:p>
            <a:fld id="{DB62CF53-F1A1-4999-9B17-D0D395E5B4DA}" type="slidenum">
              <a:rPr lang="en-US" smtClean="0"/>
              <a:t>‹#›</a:t>
            </a:fld>
            <a:endParaRPr lang="en-US" dirty="0"/>
          </a:p>
        </p:txBody>
      </p:sp>
    </p:spTree>
    <p:extLst>
      <p:ext uri="{BB962C8B-B14F-4D97-AF65-F5344CB8AC3E}">
        <p14:creationId xmlns:p14="http://schemas.microsoft.com/office/powerpoint/2010/main" val="2572559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3C85803-485A-4857-85C5-6D168EFECF4B}" type="datetimeFigureOut">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28650" y="6417706"/>
            <a:ext cx="769462" cy="303769"/>
          </a:xfrm>
          <a:prstGeom prst="rect">
            <a:avLst/>
          </a:prstGeom>
        </p:spPr>
        <p:txBody>
          <a:bodyPr/>
          <a:lstStyle/>
          <a:p>
            <a:fld id="{DB62CF53-F1A1-4999-9B17-D0D395E5B4DA}" type="slidenum">
              <a:rPr lang="en-US" smtClean="0"/>
              <a:t>‹#›</a:t>
            </a:fld>
            <a:endParaRPr lang="en-US" dirty="0"/>
          </a:p>
        </p:txBody>
      </p:sp>
    </p:spTree>
    <p:extLst>
      <p:ext uri="{BB962C8B-B14F-4D97-AF65-F5344CB8AC3E}">
        <p14:creationId xmlns:p14="http://schemas.microsoft.com/office/powerpoint/2010/main" val="2126275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884013" y="6503431"/>
            <a:ext cx="5643710" cy="242412"/>
          </a:xfrm>
          <a:prstGeom prst="rect">
            <a:avLst/>
          </a:prstGeom>
        </p:spPr>
        <p:txBody>
          <a:bodyPr vert="horz" lIns="91440" tIns="45720" rIns="91440" bIns="45720" rtlCol="0" anchor="ctr"/>
          <a:lstStyle>
            <a:lvl1pPr algn="r">
              <a:defRPr sz="1200" b="1">
                <a:solidFill>
                  <a:schemeClr val="accent5"/>
                </a:solidFill>
              </a:defRPr>
            </a:lvl1pPr>
          </a:lstStyle>
          <a:p>
            <a:r>
              <a:rPr lang="en-US" dirty="0"/>
              <a:t>AT020 TRB International Trade and Transportation</a:t>
            </a:r>
          </a:p>
        </p:txBody>
      </p:sp>
      <p:cxnSp>
        <p:nvCxnSpPr>
          <p:cNvPr id="8" name="Straight Connector 7"/>
          <p:cNvCxnSpPr/>
          <p:nvPr userDrawn="1"/>
        </p:nvCxnSpPr>
        <p:spPr>
          <a:xfrm flipV="1">
            <a:off x="628650" y="6381946"/>
            <a:ext cx="7886700" cy="28282"/>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148254"/>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J-villa@tamu.edu" TargetMode="External"/><Relationship Id="rId2" Type="http://schemas.openxmlformats.org/officeDocument/2006/relationships/hyperlink" Target="https://www.trbtradetransportation.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a:p>
        </p:txBody>
      </p:sp>
      <p:sp>
        <p:nvSpPr>
          <p:cNvPr id="6" name="Subtitle 5"/>
          <p:cNvSpPr>
            <a:spLocks noGrp="1"/>
          </p:cNvSpPr>
          <p:nvPr>
            <p:ph type="subTitle" idx="1"/>
          </p:nvPr>
        </p:nvSpPr>
        <p:spPr/>
        <p:txBody>
          <a:bodyPr/>
          <a:lstStyle/>
          <a:p>
            <a:endParaRPr lang="en-US"/>
          </a:p>
        </p:txBody>
      </p:sp>
      <p:pic>
        <p:nvPicPr>
          <p:cNvPr id="7" name="Picture 6"/>
          <p:cNvPicPr>
            <a:picLocks noChangeAspect="1"/>
          </p:cNvPicPr>
          <p:nvPr/>
        </p:nvPicPr>
        <p:blipFill rotWithShape="1">
          <a:blip r:embed="rId2"/>
          <a:srcRect l="17917" t="14691" r="19583" b="9013"/>
          <a:stretch/>
        </p:blipFill>
        <p:spPr>
          <a:xfrm>
            <a:off x="262631" y="279400"/>
            <a:ext cx="8618738" cy="5918200"/>
          </a:xfrm>
          <a:prstGeom prst="rect">
            <a:avLst/>
          </a:prstGeom>
        </p:spPr>
      </p:pic>
    </p:spTree>
    <p:extLst>
      <p:ext uri="{BB962C8B-B14F-4D97-AF65-F5344CB8AC3E}">
        <p14:creationId xmlns:p14="http://schemas.microsoft.com/office/powerpoint/2010/main" val="2505793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962" y="309888"/>
            <a:ext cx="7886700" cy="994172"/>
          </a:xfrm>
        </p:spPr>
        <p:txBody>
          <a:bodyPr/>
          <a:lstStyle/>
          <a:p>
            <a:r>
              <a:rPr lang="en-US" b="1" dirty="0" smtClean="0">
                <a:solidFill>
                  <a:schemeClr val="accent5">
                    <a:lumMod val="75000"/>
                  </a:schemeClr>
                </a:solidFill>
              </a:rPr>
              <a:t>Special Guests Presentations</a:t>
            </a:r>
            <a:endParaRPr lang="en-US" b="1" dirty="0">
              <a:solidFill>
                <a:schemeClr val="accent5">
                  <a:lumMod val="75000"/>
                </a:schemeClr>
              </a:solidFill>
            </a:endParaRPr>
          </a:p>
        </p:txBody>
      </p:sp>
      <p:sp>
        <p:nvSpPr>
          <p:cNvPr id="5" name="Rectangle 4"/>
          <p:cNvSpPr/>
          <p:nvPr/>
        </p:nvSpPr>
        <p:spPr>
          <a:xfrm>
            <a:off x="3886200" y="6420535"/>
            <a:ext cx="4629150" cy="369332"/>
          </a:xfrm>
          <a:prstGeom prst="rect">
            <a:avLst/>
          </a:prstGeom>
        </p:spPr>
        <p:txBody>
          <a:bodyPr wrap="square">
            <a:spAutoFit/>
          </a:bodyPr>
          <a:lstStyle/>
          <a:p>
            <a:pPr algn="r"/>
            <a:r>
              <a:rPr lang="en-US" dirty="0">
                <a:solidFill>
                  <a:schemeClr val="accent1">
                    <a:lumMod val="50000"/>
                  </a:schemeClr>
                </a:solidFill>
              </a:rPr>
              <a:t>AT020 International Trade and Transportation</a:t>
            </a:r>
          </a:p>
        </p:txBody>
      </p:sp>
      <p:pic>
        <p:nvPicPr>
          <p:cNvPr id="204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b="29288"/>
          <a:stretch>
            <a:fillRect/>
          </a:stretch>
        </p:blipFill>
        <p:spPr bwMode="auto">
          <a:xfrm>
            <a:off x="362404" y="1352244"/>
            <a:ext cx="1592263" cy="16922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029838" y="1304060"/>
            <a:ext cx="6845221" cy="2308324"/>
          </a:xfrm>
          <a:prstGeom prst="rect">
            <a:avLst/>
          </a:prstGeom>
          <a:noFill/>
        </p:spPr>
        <p:txBody>
          <a:bodyPr wrap="square" rtlCol="0">
            <a:spAutoFit/>
          </a:bodyPr>
          <a:lstStyle/>
          <a:p>
            <a:pPr fontAlgn="t"/>
            <a:r>
              <a:rPr lang="en-US" altLang="en-US" b="1" dirty="0">
                <a:ea typeface="Calibri" panose="020F0502020204030204" pitchFamily="34" charset="0"/>
                <a:cs typeface="Arial" panose="020B0604020202020204" pitchFamily="34" charset="0"/>
              </a:rPr>
              <a:t>Panama Canal Performance and Water Resources Management </a:t>
            </a:r>
            <a:endParaRPr lang="en-US" altLang="en-US" b="1" dirty="0"/>
          </a:p>
          <a:p>
            <a:pPr fontAlgn="t"/>
            <a:r>
              <a:rPr lang="en-US" b="1" dirty="0" err="1" smtClean="0"/>
              <a:t>Ricaurte</a:t>
            </a:r>
            <a:r>
              <a:rPr lang="en-US" b="1" dirty="0" smtClean="0"/>
              <a:t> </a:t>
            </a:r>
            <a:r>
              <a:rPr lang="en-US" b="1" dirty="0" err="1"/>
              <a:t>Vásquez</a:t>
            </a:r>
            <a:r>
              <a:rPr lang="en-US" b="1" dirty="0"/>
              <a:t> Morales, </a:t>
            </a:r>
            <a:r>
              <a:rPr lang="en-US" dirty="0"/>
              <a:t>Administrator of the Panama Canal</a:t>
            </a:r>
          </a:p>
          <a:p>
            <a:pPr fontAlgn="t"/>
            <a:r>
              <a:rPr lang="en-US" dirty="0"/>
              <a:t> </a:t>
            </a:r>
          </a:p>
          <a:p>
            <a:pPr fontAlgn="t"/>
            <a:r>
              <a:rPr lang="en-US" dirty="0"/>
              <a:t>Dr. </a:t>
            </a:r>
            <a:r>
              <a:rPr lang="en-US" dirty="0" err="1"/>
              <a:t>Vásquez</a:t>
            </a:r>
            <a:r>
              <a:rPr lang="en-US" dirty="0"/>
              <a:t> has a broad and successful career of more than 30 years in financial management, international capital markets, financial consulting and extensive experience in the public sector. Within the Panama Canal, Dr. </a:t>
            </a:r>
            <a:r>
              <a:rPr lang="en-US" dirty="0" err="1"/>
              <a:t>Vásquez</a:t>
            </a:r>
            <a:r>
              <a:rPr lang="en-US" dirty="0"/>
              <a:t> was the first Panamanian Finance Director at the waterway from 1996 to </a:t>
            </a:r>
            <a:r>
              <a:rPr lang="en-US" dirty="0" smtClean="0"/>
              <a:t>2000. </a:t>
            </a:r>
            <a:endParaRPr lang="en-US" dirty="0"/>
          </a:p>
        </p:txBody>
      </p:sp>
      <p:sp>
        <p:nvSpPr>
          <p:cNvPr id="9" name="Rectangle 8"/>
          <p:cNvSpPr/>
          <p:nvPr/>
        </p:nvSpPr>
        <p:spPr>
          <a:xfrm>
            <a:off x="362404" y="3612384"/>
            <a:ext cx="8650075" cy="2308324"/>
          </a:xfrm>
          <a:prstGeom prst="rect">
            <a:avLst/>
          </a:prstGeom>
        </p:spPr>
        <p:txBody>
          <a:bodyPr wrap="square">
            <a:spAutoFit/>
          </a:bodyPr>
          <a:lstStyle/>
          <a:p>
            <a:pPr fontAlgn="t"/>
            <a:r>
              <a:rPr lang="en-US" dirty="0"/>
              <a:t>He also served as Deputy Administrator from 2000 to 2004 and Minister for Canal Affairs and Chairman of the Board of Directors from 2004 to </a:t>
            </a:r>
            <a:r>
              <a:rPr lang="en-US" dirty="0" smtClean="0"/>
              <a:t>2006. He </a:t>
            </a:r>
            <a:r>
              <a:rPr lang="en-US" dirty="0"/>
              <a:t>was responsible for the financial transition of the Canal to Panamanian </a:t>
            </a:r>
            <a:r>
              <a:rPr lang="en-US" dirty="0" smtClean="0"/>
              <a:t>Administration. Dr</a:t>
            </a:r>
            <a:r>
              <a:rPr lang="en-US" dirty="0"/>
              <a:t>. </a:t>
            </a:r>
            <a:r>
              <a:rPr lang="en-US" dirty="0" err="1"/>
              <a:t>Vásquez</a:t>
            </a:r>
            <a:r>
              <a:rPr lang="en-US" dirty="0"/>
              <a:t> has a BS in Mathematics from Villanova University, a MS in Operations Research and Statistics and a Ph.D. in Managerial Economics, from the Rensselaer Polytechnic Institute, and a Master's in Economics from North Carolina State University. </a:t>
            </a:r>
          </a:p>
          <a:p>
            <a:pPr fontAlgn="t"/>
            <a:r>
              <a:rPr lang="en-GB" dirty="0"/>
              <a:t> </a:t>
            </a:r>
            <a:endParaRPr lang="en-US" dirty="0"/>
          </a:p>
          <a:p>
            <a:endParaRPr lang="en-US" dirty="0"/>
          </a:p>
        </p:txBody>
      </p:sp>
    </p:spTree>
    <p:extLst>
      <p:ext uri="{BB962C8B-B14F-4D97-AF65-F5344CB8AC3E}">
        <p14:creationId xmlns:p14="http://schemas.microsoft.com/office/powerpoint/2010/main" val="41273391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962" y="309888"/>
            <a:ext cx="7886700" cy="994172"/>
          </a:xfrm>
        </p:spPr>
        <p:txBody>
          <a:bodyPr/>
          <a:lstStyle/>
          <a:p>
            <a:r>
              <a:rPr lang="en-US" b="1" dirty="0" smtClean="0">
                <a:solidFill>
                  <a:schemeClr val="accent5">
                    <a:lumMod val="75000"/>
                  </a:schemeClr>
                </a:solidFill>
              </a:rPr>
              <a:t>Special Guests Presentations</a:t>
            </a:r>
            <a:endParaRPr lang="en-US" b="1" dirty="0">
              <a:solidFill>
                <a:schemeClr val="accent5">
                  <a:lumMod val="75000"/>
                </a:schemeClr>
              </a:solidFill>
            </a:endParaRPr>
          </a:p>
        </p:txBody>
      </p:sp>
      <p:sp>
        <p:nvSpPr>
          <p:cNvPr id="5" name="Rectangle 4"/>
          <p:cNvSpPr/>
          <p:nvPr/>
        </p:nvSpPr>
        <p:spPr>
          <a:xfrm>
            <a:off x="3886200" y="6420535"/>
            <a:ext cx="4629150" cy="369332"/>
          </a:xfrm>
          <a:prstGeom prst="rect">
            <a:avLst/>
          </a:prstGeom>
        </p:spPr>
        <p:txBody>
          <a:bodyPr wrap="square">
            <a:spAutoFit/>
          </a:bodyPr>
          <a:lstStyle/>
          <a:p>
            <a:pPr algn="r"/>
            <a:r>
              <a:rPr lang="en-US" dirty="0">
                <a:solidFill>
                  <a:schemeClr val="accent1">
                    <a:lumMod val="50000"/>
                  </a:schemeClr>
                </a:solidFill>
              </a:rPr>
              <a:t>AT020 International Trade and Transportation</a:t>
            </a:r>
          </a:p>
        </p:txBody>
      </p:sp>
      <p:sp>
        <p:nvSpPr>
          <p:cNvPr id="9" name="Rectangle 8"/>
          <p:cNvSpPr/>
          <p:nvPr/>
        </p:nvSpPr>
        <p:spPr>
          <a:xfrm>
            <a:off x="2129273" y="1231133"/>
            <a:ext cx="6602352" cy="2585323"/>
          </a:xfrm>
          <a:prstGeom prst="rect">
            <a:avLst/>
          </a:prstGeom>
        </p:spPr>
        <p:txBody>
          <a:bodyPr wrap="square">
            <a:spAutoFit/>
          </a:bodyPr>
          <a:lstStyle/>
          <a:p>
            <a:r>
              <a:rPr lang="en-GB" b="1" dirty="0"/>
              <a:t>Trade Agreements of the New Generation</a:t>
            </a:r>
            <a:endParaRPr lang="de-DE" b="1" dirty="0" smtClean="0"/>
          </a:p>
          <a:p>
            <a:endParaRPr lang="de-DE" b="1" dirty="0"/>
          </a:p>
          <a:p>
            <a:r>
              <a:rPr lang="de-DE" b="1" dirty="0" smtClean="0"/>
              <a:t>Maximilian </a:t>
            </a:r>
            <a:r>
              <a:rPr lang="de-DE" b="1" dirty="0"/>
              <a:t>Bauernfeind,</a:t>
            </a:r>
            <a:r>
              <a:rPr lang="de-DE" dirty="0"/>
              <a:t> Austrian Ministry of Innovation,Transport and Technology </a:t>
            </a:r>
            <a:endParaRPr lang="en-US" dirty="0"/>
          </a:p>
          <a:p>
            <a:r>
              <a:rPr lang="de-DE" dirty="0"/>
              <a:t> </a:t>
            </a:r>
            <a:r>
              <a:rPr lang="en-US" dirty="0" smtClean="0"/>
              <a:t>Maximilian </a:t>
            </a:r>
            <a:r>
              <a:rPr lang="en-US" dirty="0"/>
              <a:t>has more than a decade of experience transport policy at the national, European and international levels, working for the Austrian Ministry for Transport, in the European Commission's DG for Mobility and Transport (MOVE) and the European Maritime Safety Agency (EMSA) since 2003. </a:t>
            </a:r>
            <a:r>
              <a:rPr lang="en-GB" dirty="0"/>
              <a:t> </a:t>
            </a:r>
            <a:endParaRPr lang="en-US" dirty="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468369" y="1304060"/>
            <a:ext cx="1591310" cy="2122170"/>
          </a:xfrm>
          <a:prstGeom prst="rect">
            <a:avLst/>
          </a:prstGeom>
        </p:spPr>
      </p:pic>
      <p:sp>
        <p:nvSpPr>
          <p:cNvPr id="3" name="Rectangle 2"/>
          <p:cNvSpPr/>
          <p:nvPr/>
        </p:nvSpPr>
        <p:spPr>
          <a:xfrm>
            <a:off x="340659" y="3816456"/>
            <a:ext cx="8462684" cy="1200329"/>
          </a:xfrm>
          <a:prstGeom prst="rect">
            <a:avLst/>
          </a:prstGeom>
        </p:spPr>
        <p:txBody>
          <a:bodyPr wrap="square">
            <a:spAutoFit/>
          </a:bodyPr>
          <a:lstStyle/>
          <a:p>
            <a:r>
              <a:rPr lang="en-US" dirty="0" smtClean="0"/>
              <a:t>He </a:t>
            </a:r>
            <a:r>
              <a:rPr lang="en-US" dirty="0"/>
              <a:t>has participated in very diverse fields, such as inland </a:t>
            </a:r>
            <a:r>
              <a:rPr lang="en-US" dirty="0" smtClean="0"/>
              <a:t>waterway, </a:t>
            </a:r>
            <a:r>
              <a:rPr lang="en-US" dirty="0"/>
              <a:t>maritime transport, environmental </a:t>
            </a:r>
            <a:r>
              <a:rPr lang="en-US" dirty="0" smtClean="0"/>
              <a:t>protection, trade </a:t>
            </a:r>
            <a:r>
              <a:rPr lang="en-US" dirty="0"/>
              <a:t>policy, and its implications on transport.</a:t>
            </a:r>
          </a:p>
          <a:p>
            <a:r>
              <a:rPr lang="en-US" dirty="0"/>
              <a:t> </a:t>
            </a:r>
          </a:p>
          <a:p>
            <a:r>
              <a:rPr lang="en-US" dirty="0"/>
              <a:t>Maximilian is a lawyer by education, holding a degree by the University of </a:t>
            </a:r>
            <a:r>
              <a:rPr lang="en-US" dirty="0" smtClean="0"/>
              <a:t>Vienna</a:t>
            </a:r>
            <a:endParaRPr lang="en-US" dirty="0"/>
          </a:p>
        </p:txBody>
      </p:sp>
    </p:spTree>
    <p:extLst>
      <p:ext uri="{BB962C8B-B14F-4D97-AF65-F5344CB8AC3E}">
        <p14:creationId xmlns:p14="http://schemas.microsoft.com/office/powerpoint/2010/main" val="1156111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962" y="309888"/>
            <a:ext cx="7886700" cy="994172"/>
          </a:xfrm>
        </p:spPr>
        <p:txBody>
          <a:bodyPr/>
          <a:lstStyle/>
          <a:p>
            <a:r>
              <a:rPr lang="en-US" b="1" dirty="0" smtClean="0">
                <a:solidFill>
                  <a:schemeClr val="accent5">
                    <a:lumMod val="75000"/>
                  </a:schemeClr>
                </a:solidFill>
              </a:rPr>
              <a:t>Closing remarks</a:t>
            </a:r>
            <a:endParaRPr lang="en-US" b="1" dirty="0">
              <a:solidFill>
                <a:schemeClr val="accent5">
                  <a:lumMod val="75000"/>
                </a:schemeClr>
              </a:solidFill>
            </a:endParaRPr>
          </a:p>
        </p:txBody>
      </p:sp>
      <p:sp>
        <p:nvSpPr>
          <p:cNvPr id="5" name="Rectangle 4"/>
          <p:cNvSpPr/>
          <p:nvPr/>
        </p:nvSpPr>
        <p:spPr>
          <a:xfrm>
            <a:off x="3886200" y="6420535"/>
            <a:ext cx="4629150" cy="369332"/>
          </a:xfrm>
          <a:prstGeom prst="rect">
            <a:avLst/>
          </a:prstGeom>
        </p:spPr>
        <p:txBody>
          <a:bodyPr wrap="square">
            <a:spAutoFit/>
          </a:bodyPr>
          <a:lstStyle/>
          <a:p>
            <a:pPr algn="r"/>
            <a:r>
              <a:rPr lang="en-US" dirty="0">
                <a:solidFill>
                  <a:schemeClr val="accent1">
                    <a:lumMod val="50000"/>
                  </a:schemeClr>
                </a:solidFill>
              </a:rPr>
              <a:t>AT020 International Trade and Transportation</a:t>
            </a:r>
          </a:p>
        </p:txBody>
      </p:sp>
      <p:sp>
        <p:nvSpPr>
          <p:cNvPr id="3" name="Rectangle 2"/>
          <p:cNvSpPr/>
          <p:nvPr/>
        </p:nvSpPr>
        <p:spPr>
          <a:xfrm>
            <a:off x="448314" y="1236664"/>
            <a:ext cx="8457557" cy="2503249"/>
          </a:xfrm>
          <a:prstGeom prst="rect">
            <a:avLst/>
          </a:prstGeom>
        </p:spPr>
        <p:txBody>
          <a:bodyPr wrap="square">
            <a:spAutoFit/>
          </a:bodyPr>
          <a:lstStyle/>
          <a:p>
            <a:pPr marL="342900" indent="-342900">
              <a:spcBef>
                <a:spcPts val="0"/>
              </a:spcBef>
              <a:spcAft>
                <a:spcPts val="1200"/>
              </a:spcAft>
              <a:buFont typeface="Arial" panose="020B0604020202020204" pitchFamily="34" charset="0"/>
              <a:buChar char="•"/>
            </a:pPr>
            <a:r>
              <a:rPr lang="en-US" sz="2000" b="1" dirty="0" smtClean="0">
                <a:solidFill>
                  <a:schemeClr val="accent1">
                    <a:lumMod val="75000"/>
                  </a:schemeClr>
                </a:solidFill>
              </a:rPr>
              <a:t>Members’ 30‐second </a:t>
            </a:r>
            <a:r>
              <a:rPr lang="en-US" sz="2000" b="1" dirty="0">
                <a:solidFill>
                  <a:schemeClr val="accent1">
                    <a:lumMod val="75000"/>
                  </a:schemeClr>
                </a:solidFill>
              </a:rPr>
              <a:t>Announcements  </a:t>
            </a:r>
            <a:endParaRPr lang="en-US" sz="2000" b="1" dirty="0" smtClean="0">
              <a:solidFill>
                <a:schemeClr val="accent1">
                  <a:lumMod val="75000"/>
                </a:schemeClr>
              </a:solidFill>
            </a:endParaRPr>
          </a:p>
          <a:p>
            <a:pPr marL="342900" indent="-342900">
              <a:spcBef>
                <a:spcPts val="0"/>
              </a:spcBef>
              <a:spcAft>
                <a:spcPts val="1200"/>
              </a:spcAft>
              <a:buFont typeface="Arial" panose="020B0604020202020204" pitchFamily="34" charset="0"/>
              <a:buChar char="•"/>
            </a:pPr>
            <a:r>
              <a:rPr lang="en-US" sz="2000" b="1" dirty="0">
                <a:solidFill>
                  <a:schemeClr val="accent1">
                    <a:lumMod val="75000"/>
                  </a:schemeClr>
                </a:solidFill>
              </a:rPr>
              <a:t>Certificates of Appreciation</a:t>
            </a:r>
            <a:endParaRPr lang="en-US" sz="2000" b="1" dirty="0" smtClean="0">
              <a:solidFill>
                <a:schemeClr val="accent1">
                  <a:lumMod val="75000"/>
                </a:schemeClr>
              </a:solidFill>
            </a:endParaRPr>
          </a:p>
          <a:p>
            <a:pPr marL="342900" indent="-342900">
              <a:spcBef>
                <a:spcPts val="0"/>
              </a:spcBef>
              <a:spcAft>
                <a:spcPts val="1200"/>
              </a:spcAft>
              <a:buFont typeface="Arial" panose="020B0604020202020204" pitchFamily="34" charset="0"/>
              <a:buChar char="•"/>
            </a:pPr>
            <a:r>
              <a:rPr lang="en-US" sz="2000" b="1" dirty="0" smtClean="0">
                <a:solidFill>
                  <a:schemeClr val="accent1">
                    <a:lumMod val="75000"/>
                  </a:schemeClr>
                </a:solidFill>
              </a:rPr>
              <a:t>Group </a:t>
            </a:r>
            <a:r>
              <a:rPr lang="en-US" sz="2000" b="1" dirty="0">
                <a:solidFill>
                  <a:schemeClr val="accent1">
                    <a:lumMod val="75000"/>
                  </a:schemeClr>
                </a:solidFill>
              </a:rPr>
              <a:t>Photo (Members</a:t>
            </a:r>
            <a:r>
              <a:rPr lang="en-US" sz="2000" b="1" dirty="0" smtClean="0">
                <a:solidFill>
                  <a:schemeClr val="accent1">
                    <a:lumMod val="75000"/>
                  </a:schemeClr>
                </a:solidFill>
              </a:rPr>
              <a:t>)</a:t>
            </a:r>
            <a:endParaRPr lang="en-US" sz="2000" b="1" dirty="0">
              <a:solidFill>
                <a:schemeClr val="accent1">
                  <a:lumMod val="75000"/>
                </a:schemeClr>
              </a:solidFill>
            </a:endParaRPr>
          </a:p>
          <a:p>
            <a:pPr lvl="1">
              <a:spcBef>
                <a:spcPts val="0"/>
              </a:spcBef>
              <a:spcAft>
                <a:spcPts val="400"/>
              </a:spcAft>
            </a:pPr>
            <a:endParaRPr lang="en-US" sz="2000" dirty="0"/>
          </a:p>
          <a:p>
            <a:pPr lvl="1">
              <a:spcBef>
                <a:spcPts val="0"/>
              </a:spcBef>
              <a:spcAft>
                <a:spcPts val="400"/>
              </a:spcAft>
            </a:pPr>
            <a:endParaRPr lang="en-US" sz="2000" dirty="0" smtClean="0"/>
          </a:p>
          <a:p>
            <a:pPr lvl="1">
              <a:spcBef>
                <a:spcPts val="0"/>
              </a:spcBef>
              <a:spcAft>
                <a:spcPts val="400"/>
              </a:spcAft>
            </a:pPr>
            <a:endParaRPr lang="en-US" sz="2000" dirty="0"/>
          </a:p>
        </p:txBody>
      </p:sp>
      <p:sp>
        <p:nvSpPr>
          <p:cNvPr id="4" name="Rectangle 3"/>
          <p:cNvSpPr/>
          <p:nvPr/>
        </p:nvSpPr>
        <p:spPr>
          <a:xfrm>
            <a:off x="628650" y="3522545"/>
            <a:ext cx="7886700" cy="1384995"/>
          </a:xfrm>
          <a:prstGeom prst="rect">
            <a:avLst/>
          </a:prstGeom>
        </p:spPr>
        <p:txBody>
          <a:bodyPr wrap="square">
            <a:spAutoFit/>
          </a:bodyPr>
          <a:lstStyle/>
          <a:p>
            <a:pPr algn="ctr"/>
            <a:r>
              <a:rPr lang="en-US" sz="2800" b="1" dirty="0">
                <a:solidFill>
                  <a:schemeClr val="accent5"/>
                </a:solidFill>
              </a:rPr>
              <a:t>Thanks for Volunteering!</a:t>
            </a:r>
            <a:br>
              <a:rPr lang="en-US" sz="2800" b="1" dirty="0">
                <a:solidFill>
                  <a:schemeClr val="accent5"/>
                </a:solidFill>
              </a:rPr>
            </a:br>
            <a:endParaRPr lang="en-US" sz="2800" b="1" dirty="0" smtClean="0">
              <a:solidFill>
                <a:schemeClr val="accent5"/>
              </a:solidFill>
            </a:endParaRPr>
          </a:p>
          <a:p>
            <a:pPr algn="ctr"/>
            <a:r>
              <a:rPr lang="en-US" sz="2800" b="1" dirty="0" smtClean="0">
                <a:solidFill>
                  <a:schemeClr val="accent5"/>
                </a:solidFill>
              </a:rPr>
              <a:t>Visit: </a:t>
            </a:r>
            <a:r>
              <a:rPr lang="en-US" sz="2800" b="1" u="sng" dirty="0">
                <a:hlinkClick r:id="rId2"/>
              </a:rPr>
              <a:t>https://www.trbtradetransportation.org</a:t>
            </a:r>
            <a:r>
              <a:rPr lang="en-US" sz="2800" b="1" u="sng" dirty="0" smtClean="0">
                <a:hlinkClick r:id="rId2"/>
              </a:rPr>
              <a:t>/</a:t>
            </a:r>
            <a:endParaRPr lang="en-US" sz="2800" b="1" u="sng" dirty="0"/>
          </a:p>
        </p:txBody>
      </p:sp>
      <p:sp>
        <p:nvSpPr>
          <p:cNvPr id="6" name="TextBox 5"/>
          <p:cNvSpPr txBox="1"/>
          <p:nvPr/>
        </p:nvSpPr>
        <p:spPr>
          <a:xfrm>
            <a:off x="537962" y="5589538"/>
            <a:ext cx="8460520" cy="830997"/>
          </a:xfrm>
          <a:prstGeom prst="rect">
            <a:avLst/>
          </a:prstGeom>
          <a:noFill/>
        </p:spPr>
        <p:txBody>
          <a:bodyPr wrap="square" rtlCol="0">
            <a:spAutoFit/>
          </a:bodyPr>
          <a:lstStyle/>
          <a:p>
            <a:r>
              <a:rPr lang="en-US" sz="2400" dirty="0" smtClean="0"/>
              <a:t>Contact me @ </a:t>
            </a:r>
            <a:r>
              <a:rPr lang="en-US" sz="2400" spc="-4" dirty="0">
                <a:cs typeface="Arial"/>
              </a:rPr>
              <a:t>Juan Carlos Villa, </a:t>
            </a:r>
            <a:r>
              <a:rPr lang="en-US" sz="2400" spc="-4" dirty="0">
                <a:cs typeface="Arial"/>
                <a:hlinkClick r:id="rId3"/>
              </a:rPr>
              <a:t>J-villa@tamu.edu</a:t>
            </a:r>
            <a:r>
              <a:rPr lang="en-US" sz="2400" spc="-4" dirty="0">
                <a:cs typeface="Arial"/>
              </a:rPr>
              <a:t>, 979-317-2471</a:t>
            </a:r>
            <a:endParaRPr lang="en-US" sz="2400" dirty="0"/>
          </a:p>
          <a:p>
            <a:endParaRPr lang="en-US" sz="2400" dirty="0"/>
          </a:p>
        </p:txBody>
      </p:sp>
    </p:spTree>
    <p:extLst>
      <p:ext uri="{BB962C8B-B14F-4D97-AF65-F5344CB8AC3E}">
        <p14:creationId xmlns:p14="http://schemas.microsoft.com/office/powerpoint/2010/main" val="2381643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46875"/>
            <a:ext cx="7772400" cy="2849562"/>
          </a:xfrm>
        </p:spPr>
        <p:txBody>
          <a:bodyPr>
            <a:normAutofit fontScale="90000"/>
          </a:bodyPr>
          <a:lstStyle/>
          <a:p>
            <a:r>
              <a:rPr lang="en-US" sz="4050" b="1" dirty="0">
                <a:solidFill>
                  <a:schemeClr val="accent5"/>
                </a:solidFill>
                <a:effectLst>
                  <a:outerShdw blurRad="38100" dist="38100" dir="2700000" algn="tl">
                    <a:srgbClr val="000000">
                      <a:alpha val="43137"/>
                    </a:srgbClr>
                  </a:outerShdw>
                </a:effectLst>
              </a:rPr>
              <a:t>Transportation Research Board</a:t>
            </a:r>
            <a:br>
              <a:rPr lang="en-US" sz="4050" b="1" dirty="0">
                <a:solidFill>
                  <a:schemeClr val="accent5"/>
                </a:solidFill>
                <a:effectLst>
                  <a:outerShdw blurRad="38100" dist="38100" dir="2700000" algn="tl">
                    <a:srgbClr val="000000">
                      <a:alpha val="43137"/>
                    </a:srgbClr>
                  </a:outerShdw>
                </a:effectLst>
              </a:rPr>
            </a:br>
            <a:r>
              <a:rPr lang="en-US" sz="4050" b="1" dirty="0">
                <a:solidFill>
                  <a:schemeClr val="accent5"/>
                </a:solidFill>
                <a:effectLst>
                  <a:outerShdw blurRad="38100" dist="38100" dir="2700000" algn="tl">
                    <a:srgbClr val="000000">
                      <a:alpha val="43137"/>
                    </a:srgbClr>
                  </a:outerShdw>
                </a:effectLst>
              </a:rPr>
              <a:t/>
            </a:r>
            <a:br>
              <a:rPr lang="en-US" sz="4050" b="1" dirty="0">
                <a:solidFill>
                  <a:schemeClr val="accent5"/>
                </a:solidFill>
                <a:effectLst>
                  <a:outerShdw blurRad="38100" dist="38100" dir="2700000" algn="tl">
                    <a:srgbClr val="000000">
                      <a:alpha val="43137"/>
                    </a:srgbClr>
                  </a:outerShdw>
                </a:effectLst>
              </a:rPr>
            </a:br>
            <a:r>
              <a:rPr lang="en-US" sz="4050" b="1" dirty="0">
                <a:solidFill>
                  <a:schemeClr val="accent5"/>
                </a:solidFill>
                <a:effectLst>
                  <a:outerShdw blurRad="38100" dist="38100" dir="2700000" algn="tl">
                    <a:srgbClr val="000000">
                      <a:alpha val="43137"/>
                    </a:srgbClr>
                  </a:outerShdw>
                </a:effectLst>
              </a:rPr>
              <a:t>International Trade and Transportation (AT020)</a:t>
            </a:r>
            <a:r>
              <a:rPr lang="en-US" sz="4050" b="1" dirty="0">
                <a:effectLst>
                  <a:outerShdw blurRad="38100" dist="38100" dir="2700000" algn="tl">
                    <a:srgbClr val="000000">
                      <a:alpha val="43137"/>
                    </a:srgbClr>
                  </a:outerShdw>
                </a:effectLst>
              </a:rPr>
              <a:t/>
            </a:r>
            <a:br>
              <a:rPr lang="en-US" sz="4050" b="1" dirty="0">
                <a:effectLst>
                  <a:outerShdw blurRad="38100" dist="38100" dir="2700000" algn="tl">
                    <a:srgbClr val="000000">
                      <a:alpha val="43137"/>
                    </a:srgbClr>
                  </a:outerShdw>
                </a:effectLst>
              </a:rPr>
            </a:br>
            <a:endParaRPr lang="en-US" sz="405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143000" y="3298381"/>
            <a:ext cx="6858000" cy="1655762"/>
          </a:xfrm>
        </p:spPr>
        <p:txBody>
          <a:bodyPr>
            <a:noAutofit/>
          </a:bodyPr>
          <a:lstStyle/>
          <a:p>
            <a:r>
              <a:rPr lang="en-US" sz="2700" dirty="0">
                <a:solidFill>
                  <a:schemeClr val="accent5"/>
                </a:solidFill>
              </a:rPr>
              <a:t>Annual Conference Meeting</a:t>
            </a:r>
          </a:p>
          <a:p>
            <a:endParaRPr lang="en-US" sz="2700" dirty="0">
              <a:solidFill>
                <a:schemeClr val="accent5"/>
              </a:solidFill>
            </a:endParaRPr>
          </a:p>
          <a:p>
            <a:r>
              <a:rPr lang="en-US" sz="2700" dirty="0">
                <a:solidFill>
                  <a:schemeClr val="accent5"/>
                </a:solidFill>
              </a:rPr>
              <a:t>January </a:t>
            </a:r>
            <a:r>
              <a:rPr lang="en-US" sz="2700" dirty="0" smtClean="0">
                <a:solidFill>
                  <a:schemeClr val="accent5"/>
                </a:solidFill>
              </a:rPr>
              <a:t>13, 2020</a:t>
            </a:r>
            <a:endParaRPr lang="en-US" sz="2700" dirty="0">
              <a:solidFill>
                <a:schemeClr val="accent5"/>
              </a:solidFill>
            </a:endParaRPr>
          </a:p>
        </p:txBody>
      </p:sp>
      <p:pic>
        <p:nvPicPr>
          <p:cNvPr id="4" name="Picture 3"/>
          <p:cNvPicPr/>
          <p:nvPr/>
        </p:nvPicPr>
        <p:blipFill rotWithShape="1">
          <a:blip r:embed="rId2"/>
          <a:srcRect l="10513" t="36012" r="12564" b="34815"/>
          <a:stretch/>
        </p:blipFill>
        <p:spPr bwMode="auto">
          <a:xfrm>
            <a:off x="1408176" y="5438775"/>
            <a:ext cx="5909310" cy="12820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97342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961" y="-233083"/>
            <a:ext cx="7886700" cy="1325563"/>
          </a:xfrm>
        </p:spPr>
        <p:txBody>
          <a:bodyPr/>
          <a:lstStyle/>
          <a:p>
            <a:r>
              <a:rPr lang="en-US" b="1" dirty="0">
                <a:solidFill>
                  <a:schemeClr val="accent5">
                    <a:lumMod val="75000"/>
                  </a:schemeClr>
                </a:solidFill>
              </a:rPr>
              <a:t>Meeting Agenda</a:t>
            </a:r>
            <a:r>
              <a:rPr lang="en-US" dirty="0">
                <a:solidFill>
                  <a:schemeClr val="accent5">
                    <a:lumMod val="75000"/>
                  </a:schemeClr>
                </a:solidFill>
              </a:rPr>
              <a:t>	</a:t>
            </a:r>
          </a:p>
        </p:txBody>
      </p:sp>
      <p:sp>
        <p:nvSpPr>
          <p:cNvPr id="3" name="Content Placeholder 2"/>
          <p:cNvSpPr>
            <a:spLocks noGrp="1"/>
          </p:cNvSpPr>
          <p:nvPr>
            <p:ph idx="1"/>
          </p:nvPr>
        </p:nvSpPr>
        <p:spPr>
          <a:xfrm>
            <a:off x="406961" y="766141"/>
            <a:ext cx="8494992" cy="5253864"/>
          </a:xfrm>
        </p:spPr>
        <p:txBody>
          <a:bodyPr>
            <a:noAutofit/>
          </a:bodyPr>
          <a:lstStyle/>
          <a:p>
            <a:pPr lvl="0">
              <a:spcBef>
                <a:spcPts val="0"/>
              </a:spcBef>
              <a:spcAft>
                <a:spcPts val="1200"/>
              </a:spcAft>
            </a:pPr>
            <a:r>
              <a:rPr lang="en-US" sz="2000" dirty="0">
                <a:solidFill>
                  <a:schemeClr val="accent1">
                    <a:lumMod val="75000"/>
                  </a:schemeClr>
                </a:solidFill>
              </a:rPr>
              <a:t>Welcome and Introductions (Juan Carlos Villa)  		3:45-3:50</a:t>
            </a:r>
          </a:p>
          <a:p>
            <a:pPr lvl="0">
              <a:spcBef>
                <a:spcPts val="0"/>
              </a:spcBef>
              <a:spcAft>
                <a:spcPts val="1200"/>
              </a:spcAft>
            </a:pPr>
            <a:r>
              <a:rPr lang="en-US" sz="2000" dirty="0">
                <a:solidFill>
                  <a:schemeClr val="accent1">
                    <a:lumMod val="75000"/>
                  </a:schemeClr>
                </a:solidFill>
              </a:rPr>
              <a:t>TRB Staff Report (Scott Brotemarkle) 			3:50-4:00</a:t>
            </a:r>
          </a:p>
          <a:p>
            <a:pPr lvl="0">
              <a:spcBef>
                <a:spcPts val="0"/>
              </a:spcBef>
              <a:spcAft>
                <a:spcPts val="1200"/>
              </a:spcAft>
            </a:pPr>
            <a:r>
              <a:rPr lang="en-US" sz="2000" dirty="0">
                <a:solidFill>
                  <a:schemeClr val="accent1">
                    <a:lumMod val="75000"/>
                  </a:schemeClr>
                </a:solidFill>
              </a:rPr>
              <a:t>Committee Business</a:t>
            </a:r>
          </a:p>
          <a:p>
            <a:pPr lvl="1">
              <a:spcBef>
                <a:spcPts val="0"/>
              </a:spcBef>
              <a:spcAft>
                <a:spcPts val="1200"/>
              </a:spcAft>
            </a:pPr>
            <a:r>
              <a:rPr lang="en-US" sz="2000" dirty="0"/>
              <a:t>Meeting minutes (Steven Beningo)			4:00-4:05</a:t>
            </a:r>
          </a:p>
          <a:p>
            <a:pPr lvl="1">
              <a:spcBef>
                <a:spcPts val="0"/>
              </a:spcBef>
              <a:spcAft>
                <a:spcPts val="1200"/>
              </a:spcAft>
            </a:pPr>
            <a:r>
              <a:rPr lang="en-US" sz="2000" dirty="0"/>
              <a:t>Research Coordinator (Daniel Hackett) 		</a:t>
            </a:r>
            <a:r>
              <a:rPr lang="en-US" sz="2000" dirty="0" smtClean="0"/>
              <a:t>4:05-4:15</a:t>
            </a:r>
            <a:endParaRPr lang="en-US" sz="2000" dirty="0"/>
          </a:p>
          <a:p>
            <a:pPr lvl="1">
              <a:spcBef>
                <a:spcPts val="0"/>
              </a:spcBef>
              <a:spcAft>
                <a:spcPts val="1200"/>
              </a:spcAft>
            </a:pPr>
            <a:r>
              <a:rPr lang="en-US" sz="2000" dirty="0"/>
              <a:t>Mid-Year Meeting (Juan Carlos Villa) 			4:15-4:20</a:t>
            </a:r>
          </a:p>
          <a:p>
            <a:pPr lvl="1">
              <a:spcBef>
                <a:spcPts val="0"/>
              </a:spcBef>
              <a:spcAft>
                <a:spcPts val="1200"/>
              </a:spcAft>
            </a:pPr>
            <a:r>
              <a:rPr lang="en-US" sz="2000" dirty="0"/>
              <a:t>Committee </a:t>
            </a:r>
            <a:r>
              <a:rPr lang="en-US" sz="2000" dirty="0" smtClean="0"/>
              <a:t>Rotation (Juan Carlos Villa)	</a:t>
            </a:r>
            <a:r>
              <a:rPr lang="en-US" sz="2000" dirty="0"/>
              <a:t>	</a:t>
            </a:r>
            <a:r>
              <a:rPr lang="en-US" sz="2000" dirty="0" smtClean="0"/>
              <a:t>4:20-4:25</a:t>
            </a:r>
            <a:endParaRPr lang="en-US" sz="2000" dirty="0"/>
          </a:p>
          <a:p>
            <a:pPr lvl="1">
              <a:spcBef>
                <a:spcPts val="0"/>
              </a:spcBef>
              <a:spcAft>
                <a:spcPts val="1200"/>
              </a:spcAft>
            </a:pPr>
            <a:r>
              <a:rPr lang="en-US" sz="2000" dirty="0"/>
              <a:t>Economy and Trade </a:t>
            </a:r>
            <a:r>
              <a:rPr lang="en-US" sz="2000" dirty="0" smtClean="0"/>
              <a:t>Subcommittee (</a:t>
            </a:r>
            <a:r>
              <a:rPr lang="en-US" sz="2000" dirty="0"/>
              <a:t>Michael </a:t>
            </a:r>
            <a:r>
              <a:rPr lang="en-US" sz="2000" dirty="0" err="1"/>
              <a:t>Bomba</a:t>
            </a:r>
            <a:r>
              <a:rPr lang="en-US" sz="2000" dirty="0"/>
              <a:t>)	</a:t>
            </a:r>
            <a:r>
              <a:rPr lang="en-US" sz="2000" dirty="0" smtClean="0"/>
              <a:t>4:25-4:30</a:t>
            </a:r>
            <a:endParaRPr lang="en-US" sz="2000" dirty="0"/>
          </a:p>
        </p:txBody>
      </p:sp>
      <p:sp>
        <p:nvSpPr>
          <p:cNvPr id="4" name="Rectangle 3"/>
          <p:cNvSpPr/>
          <p:nvPr/>
        </p:nvSpPr>
        <p:spPr>
          <a:xfrm>
            <a:off x="3886200" y="6420535"/>
            <a:ext cx="4629150" cy="369332"/>
          </a:xfrm>
          <a:prstGeom prst="rect">
            <a:avLst/>
          </a:prstGeom>
        </p:spPr>
        <p:txBody>
          <a:bodyPr wrap="square">
            <a:spAutoFit/>
          </a:bodyPr>
          <a:lstStyle/>
          <a:p>
            <a:pPr algn="r"/>
            <a:r>
              <a:rPr lang="en-US" dirty="0">
                <a:solidFill>
                  <a:schemeClr val="accent1">
                    <a:lumMod val="50000"/>
                  </a:schemeClr>
                </a:solidFill>
              </a:rPr>
              <a:t>AT020 International Trade and Transportation</a:t>
            </a:r>
          </a:p>
        </p:txBody>
      </p:sp>
    </p:spTree>
    <p:extLst>
      <p:ext uri="{BB962C8B-B14F-4D97-AF65-F5344CB8AC3E}">
        <p14:creationId xmlns:p14="http://schemas.microsoft.com/office/powerpoint/2010/main" val="3471018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961" y="-233083"/>
            <a:ext cx="7886700" cy="1325563"/>
          </a:xfrm>
        </p:spPr>
        <p:txBody>
          <a:bodyPr/>
          <a:lstStyle/>
          <a:p>
            <a:r>
              <a:rPr lang="en-US" b="1" dirty="0">
                <a:solidFill>
                  <a:schemeClr val="accent5">
                    <a:lumMod val="75000"/>
                  </a:schemeClr>
                </a:solidFill>
              </a:rPr>
              <a:t>Meeting Agenda</a:t>
            </a:r>
            <a:r>
              <a:rPr lang="en-US" dirty="0">
                <a:solidFill>
                  <a:schemeClr val="accent5">
                    <a:lumMod val="75000"/>
                  </a:schemeClr>
                </a:solidFill>
              </a:rPr>
              <a:t>	</a:t>
            </a:r>
          </a:p>
        </p:txBody>
      </p:sp>
      <p:sp>
        <p:nvSpPr>
          <p:cNvPr id="3" name="Content Placeholder 2"/>
          <p:cNvSpPr>
            <a:spLocks noGrp="1"/>
          </p:cNvSpPr>
          <p:nvPr>
            <p:ph idx="1"/>
          </p:nvPr>
        </p:nvSpPr>
        <p:spPr>
          <a:xfrm>
            <a:off x="406961" y="797858"/>
            <a:ext cx="8494992" cy="2662518"/>
          </a:xfrm>
        </p:spPr>
        <p:txBody>
          <a:bodyPr>
            <a:noAutofit/>
          </a:bodyPr>
          <a:lstStyle/>
          <a:p>
            <a:pPr lvl="0">
              <a:spcBef>
                <a:spcPts val="0"/>
              </a:spcBef>
              <a:spcAft>
                <a:spcPts val="1200"/>
              </a:spcAft>
            </a:pPr>
            <a:r>
              <a:rPr lang="en-US" sz="2000" dirty="0" smtClean="0">
                <a:solidFill>
                  <a:schemeClr val="accent1">
                    <a:lumMod val="75000"/>
                  </a:schemeClr>
                </a:solidFill>
              </a:rPr>
              <a:t>Special </a:t>
            </a:r>
            <a:r>
              <a:rPr lang="en-US" sz="2000" dirty="0">
                <a:solidFill>
                  <a:schemeClr val="accent1">
                    <a:lumMod val="75000"/>
                  </a:schemeClr>
                </a:solidFill>
              </a:rPr>
              <a:t>Guests Presentations </a:t>
            </a:r>
            <a:r>
              <a:rPr lang="en-US" sz="2000" dirty="0"/>
              <a:t>				</a:t>
            </a:r>
            <a:r>
              <a:rPr lang="en-US" sz="2000" dirty="0" smtClean="0"/>
              <a:t>4:30-5:20</a:t>
            </a:r>
          </a:p>
          <a:p>
            <a:pPr lvl="0">
              <a:spcBef>
                <a:spcPts val="0"/>
              </a:spcBef>
              <a:spcAft>
                <a:spcPts val="1200"/>
              </a:spcAft>
            </a:pPr>
            <a:endParaRPr lang="en-US" sz="2000" dirty="0"/>
          </a:p>
          <a:p>
            <a:pPr lvl="0">
              <a:spcBef>
                <a:spcPts val="0"/>
              </a:spcBef>
              <a:spcAft>
                <a:spcPts val="1200"/>
              </a:spcAft>
            </a:pPr>
            <a:endParaRPr lang="en-US" sz="2000" dirty="0" smtClean="0"/>
          </a:p>
          <a:p>
            <a:pPr lvl="0">
              <a:spcBef>
                <a:spcPts val="0"/>
              </a:spcBef>
              <a:spcAft>
                <a:spcPts val="1200"/>
              </a:spcAft>
            </a:pPr>
            <a:endParaRPr lang="en-US" sz="2000" dirty="0"/>
          </a:p>
          <a:p>
            <a:pPr lvl="0">
              <a:spcBef>
                <a:spcPts val="0"/>
              </a:spcBef>
              <a:spcAft>
                <a:spcPts val="1200"/>
              </a:spcAft>
            </a:pPr>
            <a:endParaRPr lang="en-US" sz="2000" dirty="0" smtClean="0"/>
          </a:p>
          <a:p>
            <a:pPr lvl="0">
              <a:spcBef>
                <a:spcPts val="0"/>
              </a:spcBef>
              <a:spcAft>
                <a:spcPts val="1200"/>
              </a:spcAft>
            </a:pPr>
            <a:endParaRPr lang="en-US" sz="2000" dirty="0"/>
          </a:p>
          <a:p>
            <a:pPr lvl="0">
              <a:spcBef>
                <a:spcPts val="0"/>
              </a:spcBef>
              <a:spcAft>
                <a:spcPts val="1200"/>
              </a:spcAft>
            </a:pPr>
            <a:endParaRPr lang="en-US" sz="2000" dirty="0" smtClean="0"/>
          </a:p>
          <a:p>
            <a:pPr lvl="0">
              <a:spcBef>
                <a:spcPts val="0"/>
              </a:spcBef>
              <a:spcAft>
                <a:spcPts val="1200"/>
              </a:spcAft>
            </a:pPr>
            <a:endParaRPr lang="en-US" sz="2000" dirty="0"/>
          </a:p>
          <a:p>
            <a:pPr>
              <a:spcBef>
                <a:spcPts val="0"/>
              </a:spcBef>
              <a:spcAft>
                <a:spcPts val="1200"/>
              </a:spcAft>
            </a:pPr>
            <a:r>
              <a:rPr lang="en-US" sz="2000" dirty="0" smtClean="0"/>
              <a:t>“</a:t>
            </a:r>
            <a:r>
              <a:rPr lang="en-US" sz="2000" dirty="0" smtClean="0">
                <a:solidFill>
                  <a:schemeClr val="accent1">
                    <a:lumMod val="75000"/>
                  </a:schemeClr>
                </a:solidFill>
              </a:rPr>
              <a:t>30‐second</a:t>
            </a:r>
            <a:r>
              <a:rPr lang="en-US" sz="2000" dirty="0">
                <a:solidFill>
                  <a:schemeClr val="accent1">
                    <a:lumMod val="75000"/>
                  </a:schemeClr>
                </a:solidFill>
              </a:rPr>
              <a:t>” Announcements </a:t>
            </a:r>
            <a:r>
              <a:rPr lang="en-US" sz="2000" dirty="0" smtClean="0">
                <a:solidFill>
                  <a:schemeClr val="accent1">
                    <a:lumMod val="75000"/>
                  </a:schemeClr>
                </a:solidFill>
              </a:rPr>
              <a:t> </a:t>
            </a:r>
            <a:r>
              <a:rPr lang="en-US" sz="2000" dirty="0">
                <a:solidFill>
                  <a:schemeClr val="accent1">
                    <a:lumMod val="75000"/>
                  </a:schemeClr>
                </a:solidFill>
              </a:rPr>
              <a:t>			</a:t>
            </a:r>
            <a:r>
              <a:rPr lang="en-US" sz="2000" dirty="0" smtClean="0">
                <a:solidFill>
                  <a:schemeClr val="accent1">
                    <a:lumMod val="75000"/>
                  </a:schemeClr>
                </a:solidFill>
              </a:rPr>
              <a:t>	5:20-5:25</a:t>
            </a:r>
            <a:endParaRPr lang="en-US" sz="2000" dirty="0">
              <a:solidFill>
                <a:schemeClr val="accent1">
                  <a:lumMod val="75000"/>
                </a:schemeClr>
              </a:solidFill>
            </a:endParaRPr>
          </a:p>
          <a:p>
            <a:pPr>
              <a:spcBef>
                <a:spcPts val="0"/>
              </a:spcBef>
              <a:spcAft>
                <a:spcPts val="1200"/>
              </a:spcAft>
            </a:pPr>
            <a:r>
              <a:rPr lang="en-US" sz="2000" dirty="0" smtClean="0">
                <a:solidFill>
                  <a:schemeClr val="accent1">
                    <a:lumMod val="75000"/>
                  </a:schemeClr>
                </a:solidFill>
              </a:rPr>
              <a:t>Certificates of Appreciation and Group Photo (Members) 	5:25‐5:30</a:t>
            </a:r>
            <a:endParaRPr lang="en-US" sz="2000" dirty="0">
              <a:solidFill>
                <a:schemeClr val="accent1">
                  <a:lumMod val="75000"/>
                </a:schemeClr>
              </a:solidFill>
            </a:endParaRPr>
          </a:p>
        </p:txBody>
      </p:sp>
      <p:sp>
        <p:nvSpPr>
          <p:cNvPr id="4" name="Rectangle 3"/>
          <p:cNvSpPr/>
          <p:nvPr/>
        </p:nvSpPr>
        <p:spPr>
          <a:xfrm>
            <a:off x="3886200" y="6420535"/>
            <a:ext cx="4629150" cy="369332"/>
          </a:xfrm>
          <a:prstGeom prst="rect">
            <a:avLst/>
          </a:prstGeom>
        </p:spPr>
        <p:txBody>
          <a:bodyPr wrap="square">
            <a:spAutoFit/>
          </a:bodyPr>
          <a:lstStyle/>
          <a:p>
            <a:pPr algn="r"/>
            <a:r>
              <a:rPr lang="en-US" dirty="0">
                <a:solidFill>
                  <a:schemeClr val="accent1">
                    <a:lumMod val="50000"/>
                  </a:schemeClr>
                </a:solidFill>
              </a:rPr>
              <a:t>AT020 International Trade and Transportation</a:t>
            </a:r>
          </a:p>
        </p:txBody>
      </p:sp>
      <p:sp>
        <p:nvSpPr>
          <p:cNvPr id="5" name="Rectangle 4"/>
          <p:cNvSpPr/>
          <p:nvPr/>
        </p:nvSpPr>
        <p:spPr>
          <a:xfrm>
            <a:off x="640044" y="1108638"/>
            <a:ext cx="6307603" cy="2862322"/>
          </a:xfrm>
          <a:prstGeom prst="rect">
            <a:avLst/>
          </a:prstGeom>
        </p:spPr>
        <p:txBody>
          <a:bodyPr wrap="square">
            <a:spAutoFit/>
          </a:bodyPr>
          <a:lstStyle/>
          <a:p>
            <a:pPr>
              <a:spcAft>
                <a:spcPts val="1200"/>
              </a:spcAft>
            </a:pPr>
            <a:r>
              <a:rPr lang="en-GB" sz="2000" dirty="0" smtClean="0"/>
              <a:t>Adapting </a:t>
            </a:r>
            <a:r>
              <a:rPr lang="en-GB" sz="2000" dirty="0"/>
              <a:t>to New Definitions of Globalization (Andrea Durkin, </a:t>
            </a:r>
            <a:r>
              <a:rPr lang="en-US" sz="2000" dirty="0"/>
              <a:t>Center for Strategic and International Studies)</a:t>
            </a:r>
          </a:p>
          <a:p>
            <a:pPr>
              <a:spcAft>
                <a:spcPts val="1200"/>
              </a:spcAft>
            </a:pPr>
            <a:r>
              <a:rPr lang="en-US" sz="2000" dirty="0"/>
              <a:t>Panama Canal Performance and Water Resources Management (</a:t>
            </a:r>
            <a:r>
              <a:rPr lang="en-US" sz="2000" dirty="0" err="1"/>
              <a:t>Ricaurte</a:t>
            </a:r>
            <a:r>
              <a:rPr lang="en-US" sz="2000" dirty="0"/>
              <a:t> </a:t>
            </a:r>
            <a:r>
              <a:rPr lang="en-US" sz="2000" dirty="0" err="1"/>
              <a:t>Vásquez</a:t>
            </a:r>
            <a:r>
              <a:rPr lang="en-US" sz="2000" dirty="0"/>
              <a:t>-Morales, Panama Canal Authority) </a:t>
            </a:r>
          </a:p>
          <a:p>
            <a:pPr>
              <a:spcAft>
                <a:spcPts val="1200"/>
              </a:spcAft>
            </a:pPr>
            <a:r>
              <a:rPr lang="en-GB" sz="2000" dirty="0"/>
              <a:t>Trade Agreements of the New Generation (</a:t>
            </a:r>
            <a:r>
              <a:rPr lang="de-DE" sz="2000" dirty="0"/>
              <a:t>Maximilian Bauernfeind, Austrian Ministry of Innovation,Transport and Technology)</a:t>
            </a:r>
            <a:endParaRPr lang="en-US" sz="2000" dirty="0"/>
          </a:p>
        </p:txBody>
      </p:sp>
    </p:spTree>
    <p:extLst>
      <p:ext uri="{BB962C8B-B14F-4D97-AF65-F5344CB8AC3E}">
        <p14:creationId xmlns:p14="http://schemas.microsoft.com/office/powerpoint/2010/main" val="2690616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21428"/>
            <a:ext cx="7886700" cy="994172"/>
          </a:xfrm>
        </p:spPr>
        <p:txBody>
          <a:bodyPr>
            <a:normAutofit/>
          </a:bodyPr>
          <a:lstStyle/>
          <a:p>
            <a:r>
              <a:rPr lang="en-US" b="1" dirty="0" smtClean="0">
                <a:solidFill>
                  <a:schemeClr val="accent5">
                    <a:lumMod val="75000"/>
                  </a:schemeClr>
                </a:solidFill>
              </a:rPr>
              <a:t>Welcome and Introductions</a:t>
            </a:r>
            <a:endParaRPr lang="en-US" b="1" dirty="0">
              <a:solidFill>
                <a:schemeClr val="accent5">
                  <a:lumMod val="75000"/>
                </a:schemeClr>
              </a:solidFill>
            </a:endParaRPr>
          </a:p>
        </p:txBody>
      </p:sp>
      <p:sp>
        <p:nvSpPr>
          <p:cNvPr id="6" name="Rectangle 5"/>
          <p:cNvSpPr/>
          <p:nvPr/>
        </p:nvSpPr>
        <p:spPr>
          <a:xfrm>
            <a:off x="3886200" y="6420535"/>
            <a:ext cx="4629150" cy="369332"/>
          </a:xfrm>
          <a:prstGeom prst="rect">
            <a:avLst/>
          </a:prstGeom>
        </p:spPr>
        <p:txBody>
          <a:bodyPr wrap="square">
            <a:spAutoFit/>
          </a:bodyPr>
          <a:lstStyle/>
          <a:p>
            <a:pPr algn="r"/>
            <a:r>
              <a:rPr lang="en-US" dirty="0">
                <a:solidFill>
                  <a:schemeClr val="accent1">
                    <a:lumMod val="50000"/>
                  </a:schemeClr>
                </a:solidFill>
              </a:rPr>
              <a:t>AT020 International Trade and Transportation</a:t>
            </a:r>
          </a:p>
        </p:txBody>
      </p:sp>
      <p:sp>
        <p:nvSpPr>
          <p:cNvPr id="7" name="object 3"/>
          <p:cNvSpPr txBox="1">
            <a:spLocks/>
          </p:cNvSpPr>
          <p:nvPr/>
        </p:nvSpPr>
        <p:spPr>
          <a:xfrm>
            <a:off x="395087" y="1523373"/>
            <a:ext cx="8353826" cy="2513509"/>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6263" lvl="0" indent="-576263">
              <a:lnSpc>
                <a:spcPct val="120000"/>
              </a:lnSpc>
              <a:spcBef>
                <a:spcPts val="1200"/>
              </a:spcBef>
              <a:buNone/>
            </a:pPr>
            <a:r>
              <a:rPr lang="en-US" sz="2000" b="1" dirty="0" smtClean="0"/>
              <a:t>New Members:</a:t>
            </a:r>
          </a:p>
          <a:p>
            <a:r>
              <a:rPr lang="es-MX" sz="2000" dirty="0" smtClean="0"/>
              <a:t>Ricaurte </a:t>
            </a:r>
            <a:r>
              <a:rPr lang="es-MX" sz="2000" dirty="0"/>
              <a:t>Vásquez, </a:t>
            </a:r>
            <a:r>
              <a:rPr lang="es-MX" sz="2000" dirty="0" err="1"/>
              <a:t>Panama</a:t>
            </a:r>
            <a:r>
              <a:rPr lang="es-MX" sz="2000" dirty="0"/>
              <a:t> canal</a:t>
            </a:r>
            <a:endParaRPr lang="en-US" sz="2000" dirty="0"/>
          </a:p>
          <a:p>
            <a:r>
              <a:rPr lang="es-MX" sz="2000" dirty="0"/>
              <a:t>Timoteo Juarez, </a:t>
            </a:r>
            <a:r>
              <a:rPr lang="es-MX" sz="2000" dirty="0" err="1"/>
              <a:t>TxDOT</a:t>
            </a:r>
            <a:endParaRPr lang="en-US" sz="2000" dirty="0"/>
          </a:p>
          <a:p>
            <a:r>
              <a:rPr lang="es-MX" sz="2000" dirty="0"/>
              <a:t>Jose </a:t>
            </a:r>
            <a:r>
              <a:rPr lang="es-MX" sz="2000" dirty="0" err="1"/>
              <a:t>Marquez</a:t>
            </a:r>
            <a:r>
              <a:rPr lang="es-MX" sz="2000" dirty="0"/>
              <a:t>-Chavez, </a:t>
            </a:r>
            <a:r>
              <a:rPr lang="es-MX" sz="2000" dirty="0" err="1"/>
              <a:t>Caltrans</a:t>
            </a:r>
            <a:endParaRPr lang="en-US" sz="2000" dirty="0"/>
          </a:p>
          <a:p>
            <a:r>
              <a:rPr lang="en-US" sz="2000" dirty="0"/>
              <a:t>Eleftherios Sdoukopoulos, University of Piraeus</a:t>
            </a:r>
          </a:p>
          <a:p>
            <a:pPr marL="576263" lvl="0" indent="-576263">
              <a:lnSpc>
                <a:spcPct val="120000"/>
              </a:lnSpc>
              <a:spcBef>
                <a:spcPts val="1200"/>
              </a:spcBef>
              <a:buNone/>
            </a:pPr>
            <a:endParaRPr lang="en-US" sz="2000" dirty="0"/>
          </a:p>
        </p:txBody>
      </p:sp>
    </p:spTree>
    <p:extLst>
      <p:ext uri="{BB962C8B-B14F-4D97-AF65-F5344CB8AC3E}">
        <p14:creationId xmlns:p14="http://schemas.microsoft.com/office/powerpoint/2010/main" val="2092162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80" y="146602"/>
            <a:ext cx="7886700" cy="994172"/>
          </a:xfrm>
        </p:spPr>
        <p:txBody>
          <a:bodyPr/>
          <a:lstStyle/>
          <a:p>
            <a:r>
              <a:rPr lang="en-US" b="1" dirty="0">
                <a:solidFill>
                  <a:schemeClr val="accent5">
                    <a:lumMod val="75000"/>
                  </a:schemeClr>
                </a:solidFill>
              </a:rPr>
              <a:t>Committee Business</a:t>
            </a:r>
          </a:p>
        </p:txBody>
      </p:sp>
      <p:sp>
        <p:nvSpPr>
          <p:cNvPr id="5" name="Rectangle 4"/>
          <p:cNvSpPr/>
          <p:nvPr/>
        </p:nvSpPr>
        <p:spPr>
          <a:xfrm>
            <a:off x="3886200" y="6420535"/>
            <a:ext cx="4629150" cy="369332"/>
          </a:xfrm>
          <a:prstGeom prst="rect">
            <a:avLst/>
          </a:prstGeom>
        </p:spPr>
        <p:txBody>
          <a:bodyPr wrap="square">
            <a:spAutoFit/>
          </a:bodyPr>
          <a:lstStyle/>
          <a:p>
            <a:pPr algn="r"/>
            <a:r>
              <a:rPr lang="en-US" dirty="0">
                <a:solidFill>
                  <a:schemeClr val="accent1">
                    <a:lumMod val="50000"/>
                  </a:schemeClr>
                </a:solidFill>
              </a:rPr>
              <a:t>AT020 International Trade and Transportation</a:t>
            </a:r>
          </a:p>
        </p:txBody>
      </p:sp>
      <p:sp>
        <p:nvSpPr>
          <p:cNvPr id="3" name="Rectangle 2"/>
          <p:cNvSpPr/>
          <p:nvPr/>
        </p:nvSpPr>
        <p:spPr>
          <a:xfrm>
            <a:off x="84884" y="901288"/>
            <a:ext cx="8895830" cy="4416594"/>
          </a:xfrm>
          <a:prstGeom prst="rect">
            <a:avLst/>
          </a:prstGeom>
        </p:spPr>
        <p:txBody>
          <a:bodyPr wrap="square">
            <a:spAutoFit/>
          </a:bodyPr>
          <a:lstStyle/>
          <a:p>
            <a:pPr marL="511175" lvl="1" indent="-163513">
              <a:spcBef>
                <a:spcPts val="0"/>
              </a:spcBef>
              <a:spcAft>
                <a:spcPts val="400"/>
              </a:spcAft>
              <a:buFont typeface="Arial" panose="020B0604020202020204" pitchFamily="34" charset="0"/>
              <a:buChar char="•"/>
            </a:pPr>
            <a:r>
              <a:rPr lang="en-US" sz="2400" b="1" dirty="0">
                <a:solidFill>
                  <a:schemeClr val="accent1">
                    <a:lumMod val="75000"/>
                  </a:schemeClr>
                </a:solidFill>
              </a:rPr>
              <a:t>Meeting </a:t>
            </a:r>
            <a:r>
              <a:rPr lang="en-US" sz="2400" b="1" dirty="0" smtClean="0">
                <a:solidFill>
                  <a:schemeClr val="accent1">
                    <a:lumMod val="75000"/>
                  </a:schemeClr>
                </a:solidFill>
              </a:rPr>
              <a:t>minutes</a:t>
            </a:r>
          </a:p>
          <a:p>
            <a:pPr marL="511175" lvl="1" indent="-163513">
              <a:spcBef>
                <a:spcPts val="0"/>
              </a:spcBef>
              <a:spcAft>
                <a:spcPts val="400"/>
              </a:spcAft>
            </a:pPr>
            <a:r>
              <a:rPr lang="en-US" sz="800" dirty="0" smtClean="0"/>
              <a:t> </a:t>
            </a:r>
            <a:endParaRPr lang="en-US" sz="800" b="1" dirty="0" smtClean="0">
              <a:solidFill>
                <a:schemeClr val="accent1">
                  <a:lumMod val="75000"/>
                </a:schemeClr>
              </a:solidFill>
            </a:endParaRPr>
          </a:p>
          <a:p>
            <a:pPr marL="511175" lvl="1" indent="-163513">
              <a:spcBef>
                <a:spcPts val="0"/>
              </a:spcBef>
              <a:spcAft>
                <a:spcPts val="400"/>
              </a:spcAft>
              <a:buFont typeface="Arial" panose="020B0604020202020204" pitchFamily="34" charset="0"/>
              <a:buChar char="•"/>
            </a:pPr>
            <a:endParaRPr lang="en-US" sz="2000" b="1" dirty="0" smtClean="0">
              <a:solidFill>
                <a:schemeClr val="accent1">
                  <a:lumMod val="75000"/>
                </a:schemeClr>
              </a:solidFill>
            </a:endParaRPr>
          </a:p>
          <a:p>
            <a:pPr marL="511175" lvl="1" indent="-163513">
              <a:spcBef>
                <a:spcPts val="0"/>
              </a:spcBef>
              <a:spcAft>
                <a:spcPts val="400"/>
              </a:spcAft>
              <a:buFont typeface="Arial" panose="020B0604020202020204" pitchFamily="34" charset="0"/>
              <a:buChar char="•"/>
            </a:pPr>
            <a:r>
              <a:rPr lang="en-US" sz="2400" b="1" dirty="0" smtClean="0">
                <a:solidFill>
                  <a:schemeClr val="accent1">
                    <a:lumMod val="75000"/>
                  </a:schemeClr>
                </a:solidFill>
              </a:rPr>
              <a:t>Research </a:t>
            </a:r>
            <a:r>
              <a:rPr lang="en-US" sz="2400" b="1" dirty="0">
                <a:solidFill>
                  <a:schemeClr val="accent1">
                    <a:lumMod val="75000"/>
                  </a:schemeClr>
                </a:solidFill>
              </a:rPr>
              <a:t>Coordinator </a:t>
            </a:r>
            <a:r>
              <a:rPr lang="en-US" sz="2400" b="1" dirty="0" smtClean="0">
                <a:solidFill>
                  <a:schemeClr val="accent1">
                    <a:lumMod val="75000"/>
                  </a:schemeClr>
                </a:solidFill>
              </a:rPr>
              <a:t>Report </a:t>
            </a:r>
          </a:p>
          <a:p>
            <a:pPr marL="511175" lvl="2" indent="-163513">
              <a:spcBef>
                <a:spcPts val="600"/>
              </a:spcBef>
              <a:spcAft>
                <a:spcPts val="400"/>
              </a:spcAft>
              <a:buFont typeface="Wingdings" panose="05000000000000000000" pitchFamily="2" charset="2"/>
              <a:buChar char="ü"/>
            </a:pPr>
            <a:r>
              <a:rPr lang="en-US" sz="2000" dirty="0"/>
              <a:t>The Risks to Global </a:t>
            </a:r>
            <a:r>
              <a:rPr lang="en-US" sz="2000" dirty="0" smtClean="0"/>
              <a:t>Trade	</a:t>
            </a:r>
          </a:p>
          <a:p>
            <a:pPr marL="511175" lvl="2" indent="-163513">
              <a:spcBef>
                <a:spcPts val="600"/>
              </a:spcBef>
              <a:spcAft>
                <a:spcPts val="400"/>
              </a:spcAft>
              <a:buFont typeface="Wingdings" panose="05000000000000000000" pitchFamily="2" charset="2"/>
              <a:buChar char="ü"/>
            </a:pPr>
            <a:r>
              <a:rPr lang="en-US" sz="2000" dirty="0"/>
              <a:t>The Relationship between Investments in U.S. Transportation Infrastructure and Competitiveness of U.S. </a:t>
            </a:r>
            <a:r>
              <a:rPr lang="en-US" sz="2000" dirty="0" smtClean="0"/>
              <a:t>Exports</a:t>
            </a:r>
          </a:p>
          <a:p>
            <a:pPr marL="511175" lvl="2" indent="-163513">
              <a:spcBef>
                <a:spcPts val="600"/>
              </a:spcBef>
              <a:spcAft>
                <a:spcPts val="400"/>
              </a:spcAft>
              <a:buFont typeface="Wingdings" panose="05000000000000000000" pitchFamily="2" charset="2"/>
              <a:buChar char="ü"/>
            </a:pPr>
            <a:r>
              <a:rPr lang="en-US" sz="2000" dirty="0"/>
              <a:t>Logistics Infrastructure Measurement and Prioritization Protocol: Ensuring Trade Drives Economic </a:t>
            </a:r>
            <a:r>
              <a:rPr lang="en-US" sz="2000" dirty="0" smtClean="0"/>
              <a:t>Growth</a:t>
            </a:r>
          </a:p>
          <a:p>
            <a:pPr marL="511175" lvl="2" indent="-163513">
              <a:spcAft>
                <a:spcPts val="400"/>
              </a:spcAft>
              <a:buFont typeface="Wingdings" panose="05000000000000000000" pitchFamily="2" charset="2"/>
              <a:buChar char="ü"/>
            </a:pPr>
            <a:endParaRPr lang="en-US" sz="2000" dirty="0"/>
          </a:p>
          <a:p>
            <a:pPr marL="347662" lvl="1">
              <a:spcBef>
                <a:spcPts val="0"/>
              </a:spcBef>
              <a:spcAft>
                <a:spcPts val="400"/>
              </a:spcAft>
            </a:pPr>
            <a:r>
              <a:rPr lang="en-US" sz="2000" dirty="0" smtClean="0"/>
              <a:t>Funding </a:t>
            </a:r>
            <a:r>
              <a:rPr lang="en-US" sz="2000" dirty="0" err="1" smtClean="0"/>
              <a:t>alteranative</a:t>
            </a:r>
            <a:r>
              <a:rPr lang="en-US" sz="2000" dirty="0" smtClean="0"/>
              <a:t> ideas?   </a:t>
            </a:r>
            <a:endParaRPr lang="en-US" sz="2000" dirty="0" smtClean="0"/>
          </a:p>
          <a:p>
            <a:pPr lvl="1">
              <a:spcBef>
                <a:spcPts val="0"/>
              </a:spcBef>
              <a:spcAft>
                <a:spcPts val="400"/>
              </a:spcAft>
            </a:pPr>
            <a:endParaRPr lang="en-US" sz="2000" dirty="0"/>
          </a:p>
        </p:txBody>
      </p:sp>
    </p:spTree>
    <p:extLst>
      <p:ext uri="{BB962C8B-B14F-4D97-AF65-F5344CB8AC3E}">
        <p14:creationId xmlns:p14="http://schemas.microsoft.com/office/powerpoint/2010/main" val="9202607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962" y="309888"/>
            <a:ext cx="7886700" cy="994172"/>
          </a:xfrm>
        </p:spPr>
        <p:txBody>
          <a:bodyPr/>
          <a:lstStyle/>
          <a:p>
            <a:r>
              <a:rPr lang="en-US" b="1" dirty="0">
                <a:solidFill>
                  <a:schemeClr val="accent5">
                    <a:lumMod val="75000"/>
                  </a:schemeClr>
                </a:solidFill>
              </a:rPr>
              <a:t>Committee Business</a:t>
            </a:r>
          </a:p>
        </p:txBody>
      </p:sp>
      <p:sp>
        <p:nvSpPr>
          <p:cNvPr id="5" name="Rectangle 4"/>
          <p:cNvSpPr/>
          <p:nvPr/>
        </p:nvSpPr>
        <p:spPr>
          <a:xfrm>
            <a:off x="3886200" y="6420535"/>
            <a:ext cx="4629150" cy="369332"/>
          </a:xfrm>
          <a:prstGeom prst="rect">
            <a:avLst/>
          </a:prstGeom>
        </p:spPr>
        <p:txBody>
          <a:bodyPr wrap="square">
            <a:spAutoFit/>
          </a:bodyPr>
          <a:lstStyle/>
          <a:p>
            <a:pPr algn="r"/>
            <a:r>
              <a:rPr lang="en-US" dirty="0">
                <a:solidFill>
                  <a:schemeClr val="accent1">
                    <a:lumMod val="50000"/>
                  </a:schemeClr>
                </a:solidFill>
              </a:rPr>
              <a:t>AT020 International Trade and Transportation</a:t>
            </a:r>
          </a:p>
        </p:txBody>
      </p:sp>
      <p:sp>
        <p:nvSpPr>
          <p:cNvPr id="3" name="Rectangle 2"/>
          <p:cNvSpPr/>
          <p:nvPr/>
        </p:nvSpPr>
        <p:spPr>
          <a:xfrm>
            <a:off x="252533" y="1042802"/>
            <a:ext cx="8891467" cy="4667945"/>
          </a:xfrm>
          <a:prstGeom prst="rect">
            <a:avLst/>
          </a:prstGeom>
        </p:spPr>
        <p:txBody>
          <a:bodyPr wrap="square">
            <a:spAutoFit/>
          </a:bodyPr>
          <a:lstStyle/>
          <a:p>
            <a:pPr marL="53975" indent="-163513">
              <a:spcAft>
                <a:spcPts val="400"/>
              </a:spcAft>
              <a:buFont typeface="Arial" panose="020B0604020202020204" pitchFamily="34" charset="0"/>
              <a:buChar char="•"/>
            </a:pPr>
            <a:r>
              <a:rPr lang="en-US" sz="2400" b="1" dirty="0">
                <a:solidFill>
                  <a:schemeClr val="accent1">
                    <a:lumMod val="75000"/>
                  </a:schemeClr>
                </a:solidFill>
              </a:rPr>
              <a:t>Mid-Year </a:t>
            </a:r>
            <a:r>
              <a:rPr lang="en-US" sz="2400" b="1" dirty="0" smtClean="0">
                <a:solidFill>
                  <a:schemeClr val="accent1">
                    <a:lumMod val="75000"/>
                  </a:schemeClr>
                </a:solidFill>
              </a:rPr>
              <a:t>Meeting</a:t>
            </a:r>
          </a:p>
          <a:p>
            <a:pPr marL="53975" indent="-163513">
              <a:spcAft>
                <a:spcPts val="400"/>
              </a:spcAft>
              <a:buFont typeface="Arial" panose="020B0604020202020204" pitchFamily="34" charset="0"/>
              <a:buChar char="•"/>
            </a:pPr>
            <a:endParaRPr lang="en-US" sz="2000" b="1" dirty="0">
              <a:solidFill>
                <a:schemeClr val="accent1">
                  <a:lumMod val="75000"/>
                </a:schemeClr>
              </a:solidFill>
            </a:endParaRPr>
          </a:p>
          <a:p>
            <a:pPr marL="511175" lvl="1" indent="-163513">
              <a:tabLst>
                <a:tab pos="804863" algn="l"/>
              </a:tabLst>
            </a:pPr>
            <a:r>
              <a:rPr lang="en-US" sz="2000" b="1" dirty="0">
                <a:solidFill>
                  <a:schemeClr val="accent1">
                    <a:lumMod val="75000"/>
                  </a:schemeClr>
                </a:solidFill>
                <a:ea typeface="Calibri" panose="020F0502020204030204" pitchFamily="34" charset="0"/>
              </a:rPr>
              <a:t>Option 1</a:t>
            </a:r>
          </a:p>
          <a:p>
            <a:pPr marL="506413" indent="-342900">
              <a:buFont typeface="Wingdings" panose="05000000000000000000" pitchFamily="2" charset="2"/>
              <a:buChar char="ü"/>
            </a:pPr>
            <a:r>
              <a:rPr lang="en-US" sz="2000" b="1" dirty="0" smtClean="0">
                <a:ea typeface="Calibri" panose="020F0502020204030204" pitchFamily="34" charset="0"/>
              </a:rPr>
              <a:t>Washington </a:t>
            </a:r>
            <a:r>
              <a:rPr lang="en-US" sz="2000" b="1" dirty="0">
                <a:ea typeface="Calibri" panose="020F0502020204030204" pitchFamily="34" charset="0"/>
              </a:rPr>
              <a:t>D.C. </a:t>
            </a:r>
            <a:r>
              <a:rPr lang="en-US" sz="2000" dirty="0">
                <a:ea typeface="Calibri" panose="020F0502020204030204" pitchFamily="34" charset="0"/>
              </a:rPr>
              <a:t>In conjunction with the </a:t>
            </a:r>
            <a:r>
              <a:rPr lang="en-US" sz="2000" b="1" dirty="0"/>
              <a:t> Marine and Freight Committee Meetings – June 15, 020. </a:t>
            </a:r>
            <a:r>
              <a:rPr lang="en-US" sz="2000" dirty="0"/>
              <a:t>Sixth Biennial Marine Transportation System Innovative Science and Technology </a:t>
            </a:r>
            <a:r>
              <a:rPr lang="en-US" sz="2000" dirty="0" smtClean="0"/>
              <a:t>Conference</a:t>
            </a:r>
          </a:p>
          <a:p>
            <a:pPr marL="511175" indent="-163513">
              <a:tabLst>
                <a:tab pos="804863" algn="l"/>
              </a:tabLst>
            </a:pPr>
            <a:endParaRPr lang="en-US" sz="2000" dirty="0"/>
          </a:p>
          <a:p>
            <a:pPr marL="511175" indent="-163513">
              <a:tabLst>
                <a:tab pos="804863" algn="l"/>
              </a:tabLst>
            </a:pPr>
            <a:r>
              <a:rPr lang="en-US" sz="2000" b="1" dirty="0"/>
              <a:t> </a:t>
            </a:r>
            <a:r>
              <a:rPr lang="en-US" sz="2000" b="1" dirty="0">
                <a:solidFill>
                  <a:schemeClr val="accent1">
                    <a:lumMod val="75000"/>
                  </a:schemeClr>
                </a:solidFill>
              </a:rPr>
              <a:t>Option 2</a:t>
            </a:r>
          </a:p>
          <a:p>
            <a:pPr marL="517525" lvl="1" indent="-342900">
              <a:buFont typeface="Wingdings" panose="05000000000000000000" pitchFamily="2" charset="2"/>
              <a:buChar char="ü"/>
            </a:pPr>
            <a:r>
              <a:rPr lang="en-US" sz="2000" b="1" dirty="0"/>
              <a:t>May 28</a:t>
            </a:r>
            <a:r>
              <a:rPr lang="en-US" sz="2000" b="1" baseline="30000" dirty="0"/>
              <a:t>th</a:t>
            </a:r>
            <a:r>
              <a:rPr lang="en-US" sz="2000" b="1" dirty="0"/>
              <a:t> </a:t>
            </a:r>
            <a:r>
              <a:rPr lang="en-US" sz="2000" dirty="0"/>
              <a:t>(the day after the Canadian Transportation Research Forum (CTRF) meeting in Montreal in </a:t>
            </a:r>
            <a:r>
              <a:rPr lang="en-US" sz="2000" b="1" dirty="0"/>
              <a:t>Massena, New York </a:t>
            </a:r>
            <a:r>
              <a:rPr lang="en-US" sz="2000" dirty="0"/>
              <a:t>home of the Saint Lawrence Seaway Development Corporation. </a:t>
            </a:r>
            <a:endParaRPr lang="en-US" sz="2000" dirty="0" smtClean="0"/>
          </a:p>
          <a:p>
            <a:pPr lvl="1">
              <a:spcBef>
                <a:spcPts val="0"/>
              </a:spcBef>
              <a:spcAft>
                <a:spcPts val="400"/>
              </a:spcAft>
            </a:pPr>
            <a:endParaRPr lang="en-US" sz="2000" dirty="0" smtClean="0"/>
          </a:p>
          <a:p>
            <a:pPr lvl="1">
              <a:spcBef>
                <a:spcPts val="0"/>
              </a:spcBef>
              <a:spcAft>
                <a:spcPts val="400"/>
              </a:spcAft>
            </a:pPr>
            <a:endParaRPr lang="en-US" sz="2000" dirty="0" smtClean="0"/>
          </a:p>
          <a:p>
            <a:pPr lvl="1">
              <a:spcBef>
                <a:spcPts val="0"/>
              </a:spcBef>
              <a:spcAft>
                <a:spcPts val="400"/>
              </a:spcAft>
            </a:pPr>
            <a:endParaRPr lang="en-US" sz="2000" dirty="0"/>
          </a:p>
        </p:txBody>
      </p:sp>
    </p:spTree>
    <p:extLst>
      <p:ext uri="{BB962C8B-B14F-4D97-AF65-F5344CB8AC3E}">
        <p14:creationId xmlns:p14="http://schemas.microsoft.com/office/powerpoint/2010/main" val="468157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962" y="309888"/>
            <a:ext cx="7886700" cy="994172"/>
          </a:xfrm>
        </p:spPr>
        <p:txBody>
          <a:bodyPr/>
          <a:lstStyle/>
          <a:p>
            <a:r>
              <a:rPr lang="en-US" b="1" dirty="0">
                <a:solidFill>
                  <a:schemeClr val="accent5">
                    <a:lumMod val="75000"/>
                  </a:schemeClr>
                </a:solidFill>
              </a:rPr>
              <a:t>Committee Business</a:t>
            </a:r>
          </a:p>
        </p:txBody>
      </p:sp>
      <p:sp>
        <p:nvSpPr>
          <p:cNvPr id="5" name="Rectangle 4"/>
          <p:cNvSpPr/>
          <p:nvPr/>
        </p:nvSpPr>
        <p:spPr>
          <a:xfrm>
            <a:off x="3886200" y="6420535"/>
            <a:ext cx="4629150" cy="369332"/>
          </a:xfrm>
          <a:prstGeom prst="rect">
            <a:avLst/>
          </a:prstGeom>
        </p:spPr>
        <p:txBody>
          <a:bodyPr wrap="square">
            <a:spAutoFit/>
          </a:bodyPr>
          <a:lstStyle/>
          <a:p>
            <a:pPr algn="r"/>
            <a:r>
              <a:rPr lang="en-US" dirty="0">
                <a:solidFill>
                  <a:schemeClr val="accent1">
                    <a:lumMod val="50000"/>
                  </a:schemeClr>
                </a:solidFill>
              </a:rPr>
              <a:t>AT020 International Trade and Transportation</a:t>
            </a:r>
          </a:p>
        </p:txBody>
      </p:sp>
      <p:sp>
        <p:nvSpPr>
          <p:cNvPr id="3" name="Rectangle 2"/>
          <p:cNvSpPr/>
          <p:nvPr/>
        </p:nvSpPr>
        <p:spPr>
          <a:xfrm>
            <a:off x="252533" y="1042802"/>
            <a:ext cx="8891467" cy="4370427"/>
          </a:xfrm>
          <a:prstGeom prst="rect">
            <a:avLst/>
          </a:prstGeom>
        </p:spPr>
        <p:txBody>
          <a:bodyPr wrap="square">
            <a:spAutoFit/>
          </a:bodyPr>
          <a:lstStyle/>
          <a:p>
            <a:pPr marL="233362" indent="-342900">
              <a:buFont typeface="Arial" panose="020B0604020202020204" pitchFamily="34" charset="0"/>
              <a:buChar char="•"/>
              <a:tabLst>
                <a:tab pos="804863" algn="l"/>
              </a:tabLst>
            </a:pPr>
            <a:r>
              <a:rPr lang="en-US" sz="2400" b="1" dirty="0" smtClean="0">
                <a:solidFill>
                  <a:schemeClr val="accent1">
                    <a:lumMod val="75000"/>
                  </a:schemeClr>
                </a:solidFill>
              </a:rPr>
              <a:t>Committee </a:t>
            </a:r>
            <a:r>
              <a:rPr lang="en-US" sz="2400" b="1" dirty="0" smtClean="0">
                <a:solidFill>
                  <a:schemeClr val="accent1">
                    <a:lumMod val="75000"/>
                  </a:schemeClr>
                </a:solidFill>
              </a:rPr>
              <a:t>Rotation</a:t>
            </a:r>
            <a:endParaRPr lang="en-US" sz="2400" dirty="0"/>
          </a:p>
          <a:p>
            <a:pPr marL="742950" lvl="1" indent="-285750">
              <a:spcBef>
                <a:spcPts val="0"/>
              </a:spcBef>
              <a:spcAft>
                <a:spcPts val="400"/>
              </a:spcAft>
              <a:buFont typeface="Arial" panose="020B0604020202020204" pitchFamily="34" charset="0"/>
              <a:buChar char="•"/>
            </a:pPr>
            <a:r>
              <a:rPr lang="en-US" sz="2000" dirty="0"/>
              <a:t>Every three years, there must be a rotation of each TRB Standing Committee’s membership. </a:t>
            </a:r>
            <a:endParaRPr lang="en-US" sz="2000" dirty="0" smtClean="0"/>
          </a:p>
          <a:p>
            <a:pPr marL="742950" lvl="1" indent="-285750">
              <a:spcBef>
                <a:spcPts val="0"/>
              </a:spcBef>
              <a:spcAft>
                <a:spcPts val="400"/>
              </a:spcAft>
              <a:buFont typeface="Arial" panose="020B0604020202020204" pitchFamily="34" charset="0"/>
              <a:buChar char="•"/>
            </a:pPr>
            <a:r>
              <a:rPr lang="en-US" sz="2000" dirty="0" smtClean="0"/>
              <a:t>Basic </a:t>
            </a:r>
            <a:r>
              <a:rPr lang="en-US" sz="2000" dirty="0"/>
              <a:t>requirements </a:t>
            </a:r>
            <a:endParaRPr lang="en-US" sz="2000" dirty="0" smtClean="0"/>
          </a:p>
          <a:p>
            <a:pPr marL="1257300" lvl="2" indent="-342900">
              <a:spcAft>
                <a:spcPts val="400"/>
              </a:spcAft>
              <a:buAutoNum type="arabicParenBoth"/>
            </a:pPr>
            <a:r>
              <a:rPr lang="en-US" sz="2000" dirty="0" smtClean="0"/>
              <a:t>rotate </a:t>
            </a:r>
            <a:r>
              <a:rPr lang="en-US" sz="2000" dirty="0"/>
              <a:t>off one </a:t>
            </a:r>
            <a:r>
              <a:rPr lang="en-US" sz="2000" dirty="0" smtClean="0"/>
              <a:t>third </a:t>
            </a:r>
            <a:r>
              <a:rPr lang="en-US" sz="2000" dirty="0"/>
              <a:t>of the committee’s members; and </a:t>
            </a:r>
            <a:endParaRPr lang="en-US" sz="2000" dirty="0" smtClean="0"/>
          </a:p>
          <a:p>
            <a:pPr marL="1257300" lvl="2" indent="-342900">
              <a:spcAft>
                <a:spcPts val="400"/>
              </a:spcAft>
              <a:buAutoNum type="arabicParenBoth"/>
            </a:pPr>
            <a:r>
              <a:rPr lang="en-US" sz="2000" dirty="0" smtClean="0"/>
              <a:t>appoint </a:t>
            </a:r>
            <a:r>
              <a:rPr lang="en-US" sz="2000" dirty="0"/>
              <a:t>new members to the committee. </a:t>
            </a:r>
            <a:endParaRPr lang="en-US" sz="2000" dirty="0" smtClean="0"/>
          </a:p>
          <a:p>
            <a:pPr marL="742950" lvl="1" indent="-285750">
              <a:spcBef>
                <a:spcPts val="0"/>
              </a:spcBef>
              <a:spcAft>
                <a:spcPts val="400"/>
              </a:spcAft>
              <a:buFont typeface="Arial" panose="020B0604020202020204" pitchFamily="34" charset="0"/>
              <a:buChar char="•"/>
            </a:pPr>
            <a:r>
              <a:rPr lang="en-US" sz="2000" dirty="0" smtClean="0"/>
              <a:t>Due </a:t>
            </a:r>
            <a:r>
              <a:rPr lang="en-US" sz="2000" b="1" dirty="0"/>
              <a:t>February 15, 2020</a:t>
            </a:r>
            <a:endParaRPr lang="en-US" sz="2000" dirty="0" smtClean="0"/>
          </a:p>
          <a:p>
            <a:pPr lvl="1">
              <a:spcBef>
                <a:spcPts val="0"/>
              </a:spcBef>
              <a:spcAft>
                <a:spcPts val="400"/>
              </a:spcAft>
            </a:pPr>
            <a:endParaRPr lang="en-US" sz="2000" dirty="0" smtClean="0"/>
          </a:p>
          <a:p>
            <a:pPr marL="342900" indent="-342900">
              <a:spcAft>
                <a:spcPts val="400"/>
              </a:spcAft>
              <a:buFont typeface="Arial" panose="020B0604020202020204" pitchFamily="34" charset="0"/>
              <a:buChar char="•"/>
            </a:pPr>
            <a:r>
              <a:rPr lang="en-US" sz="2400" b="1" dirty="0" smtClean="0">
                <a:solidFill>
                  <a:schemeClr val="accent1">
                    <a:lumMod val="75000"/>
                  </a:schemeClr>
                </a:solidFill>
              </a:rPr>
              <a:t>Economy </a:t>
            </a:r>
            <a:r>
              <a:rPr lang="en-US" sz="2400" b="1" dirty="0">
                <a:solidFill>
                  <a:schemeClr val="accent1">
                    <a:lumMod val="75000"/>
                  </a:schemeClr>
                </a:solidFill>
              </a:rPr>
              <a:t>and Trade </a:t>
            </a:r>
            <a:r>
              <a:rPr lang="en-US" sz="2400" b="1" dirty="0" smtClean="0">
                <a:solidFill>
                  <a:schemeClr val="accent1">
                    <a:lumMod val="75000"/>
                  </a:schemeClr>
                </a:solidFill>
              </a:rPr>
              <a:t>Subcommittee</a:t>
            </a:r>
          </a:p>
          <a:p>
            <a:pPr lvl="1">
              <a:spcBef>
                <a:spcPts val="0"/>
              </a:spcBef>
              <a:spcAft>
                <a:spcPts val="400"/>
              </a:spcAft>
            </a:pPr>
            <a:endParaRPr lang="en-US" sz="2000" dirty="0"/>
          </a:p>
          <a:p>
            <a:pPr lvl="1">
              <a:spcBef>
                <a:spcPts val="0"/>
              </a:spcBef>
              <a:spcAft>
                <a:spcPts val="400"/>
              </a:spcAft>
            </a:pPr>
            <a:endParaRPr lang="en-US" sz="2000" dirty="0" smtClean="0"/>
          </a:p>
          <a:p>
            <a:pPr lvl="1">
              <a:spcBef>
                <a:spcPts val="0"/>
              </a:spcBef>
              <a:spcAft>
                <a:spcPts val="400"/>
              </a:spcAft>
            </a:pPr>
            <a:endParaRPr lang="en-US" sz="2000" dirty="0"/>
          </a:p>
        </p:txBody>
      </p:sp>
    </p:spTree>
    <p:extLst>
      <p:ext uri="{BB962C8B-B14F-4D97-AF65-F5344CB8AC3E}">
        <p14:creationId xmlns:p14="http://schemas.microsoft.com/office/powerpoint/2010/main" val="2480179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962" y="309888"/>
            <a:ext cx="7886700" cy="994172"/>
          </a:xfrm>
        </p:spPr>
        <p:txBody>
          <a:bodyPr/>
          <a:lstStyle/>
          <a:p>
            <a:r>
              <a:rPr lang="en-US" b="1" dirty="0" smtClean="0">
                <a:solidFill>
                  <a:schemeClr val="accent5">
                    <a:lumMod val="75000"/>
                  </a:schemeClr>
                </a:solidFill>
              </a:rPr>
              <a:t>Special Guests Presentations</a:t>
            </a:r>
            <a:endParaRPr lang="en-US" b="1" dirty="0">
              <a:solidFill>
                <a:schemeClr val="accent5">
                  <a:lumMod val="75000"/>
                </a:schemeClr>
              </a:solidFill>
            </a:endParaRPr>
          </a:p>
        </p:txBody>
      </p:sp>
      <p:sp>
        <p:nvSpPr>
          <p:cNvPr id="5" name="Rectangle 4"/>
          <p:cNvSpPr/>
          <p:nvPr/>
        </p:nvSpPr>
        <p:spPr>
          <a:xfrm>
            <a:off x="3886200" y="6420535"/>
            <a:ext cx="4629150" cy="369332"/>
          </a:xfrm>
          <a:prstGeom prst="rect">
            <a:avLst/>
          </a:prstGeom>
        </p:spPr>
        <p:txBody>
          <a:bodyPr wrap="square">
            <a:spAutoFit/>
          </a:bodyPr>
          <a:lstStyle/>
          <a:p>
            <a:pPr algn="r"/>
            <a:r>
              <a:rPr lang="en-US" dirty="0">
                <a:solidFill>
                  <a:schemeClr val="accent1">
                    <a:lumMod val="50000"/>
                  </a:schemeClr>
                </a:solidFill>
              </a:rPr>
              <a:t>AT020 International Trade and Transportation</a:t>
            </a:r>
          </a:p>
        </p:txBody>
      </p:sp>
      <p:sp>
        <p:nvSpPr>
          <p:cNvPr id="6" name="Rectangle 2"/>
          <p:cNvSpPr>
            <a:spLocks noChangeArrowheads="1"/>
          </p:cNvSpPr>
          <p:nvPr/>
        </p:nvSpPr>
        <p:spPr bwMode="auto">
          <a:xfrm>
            <a:off x="2147662" y="1145555"/>
            <a:ext cx="6865709"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spcAft>
                <a:spcPts val="600"/>
              </a:spcAft>
            </a:pPr>
            <a:r>
              <a:rPr lang="en-GB" b="1" dirty="0"/>
              <a:t>Adapting to New Definitions of Globalization </a:t>
            </a:r>
            <a:endParaRPr lang="en-GB" b="1" dirty="0" smtClean="0"/>
          </a:p>
          <a:p>
            <a:pPr>
              <a:spcAft>
                <a:spcPts val="600"/>
              </a:spcAft>
            </a:pPr>
            <a:r>
              <a:rPr lang="en-US" b="1" dirty="0" smtClean="0"/>
              <a:t>Andrea </a:t>
            </a:r>
            <a:r>
              <a:rPr lang="en-US" b="1" dirty="0"/>
              <a:t>Durkin, </a:t>
            </a:r>
            <a:r>
              <a:rPr lang="en-US" dirty="0"/>
              <a:t>Adjunct Fellow (Non-Resident), Scholl Chair in International Business, Center for Strategic and International Studies</a:t>
            </a:r>
          </a:p>
          <a:p>
            <a:pPr>
              <a:spcAft>
                <a:spcPts val="600"/>
              </a:spcAft>
            </a:pPr>
            <a:r>
              <a:rPr lang="en-US" dirty="0" smtClean="0"/>
              <a:t>Editor-in-chief </a:t>
            </a:r>
            <a:r>
              <a:rPr lang="en-US" dirty="0"/>
              <a:t>of CSIS’s </a:t>
            </a:r>
            <a:r>
              <a:rPr lang="en-US" dirty="0" err="1"/>
              <a:t>TradeVistas</a:t>
            </a:r>
            <a:r>
              <a:rPr lang="en-US" dirty="0"/>
              <a:t> website, a non-resident senior fellow at the Chicago Council on Global Affairs, and founder of Sparkplug, LLC. She is also a contributing writer to policy think tanks and foundations on trade and development issues</a:t>
            </a:r>
            <a:r>
              <a:rPr lang="en-US" dirty="0" smtClean="0"/>
              <a:t>.</a:t>
            </a: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25" name="Picture 1" descr="https://csis-prod.s3.amazonaws.com/s3fs-public/styles/csis_portrait/public/contributor/5Durkin_0.jpg?lLF9ZFGx0sJ4Wg5RCsF6SoEnpwamI195&amp;itok=cFyHbB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887" y="1304060"/>
            <a:ext cx="1882775" cy="18827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64886" y="3365238"/>
            <a:ext cx="8508999" cy="1754326"/>
          </a:xfrm>
          <a:prstGeom prst="rect">
            <a:avLst/>
          </a:prstGeom>
        </p:spPr>
        <p:txBody>
          <a:bodyPr wrap="square">
            <a:spAutoFit/>
          </a:bodyPr>
          <a:lstStyle/>
          <a:p>
            <a:r>
              <a:rPr lang="en-US" dirty="0"/>
              <a:t>From 2006 to 2013, Ms. Durkin served as senior director for global government affairs in the Washington, D.C., office of Abbott </a:t>
            </a:r>
            <a:r>
              <a:rPr lang="en-US" dirty="0" smtClean="0"/>
              <a:t>Laboratories.  She </a:t>
            </a:r>
            <a:r>
              <a:rPr lang="en-US" dirty="0"/>
              <a:t>previously served as a U.S. government trade negotiator and teaches international trade as an adjunct associate professor in Georgetown University’s Master of Science in Foreign Service program. Ms. Durkin holds a B.A. in international economic relations from the University of Michigan and an M.S. from the School of Foreign Service at Georgetown University</a:t>
            </a:r>
          </a:p>
        </p:txBody>
      </p:sp>
    </p:spTree>
    <p:extLst>
      <p:ext uri="{BB962C8B-B14F-4D97-AF65-F5344CB8AC3E}">
        <p14:creationId xmlns:p14="http://schemas.microsoft.com/office/powerpoint/2010/main" val="30811007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2418</TotalTime>
  <Words>615</Words>
  <Application>Microsoft Office PowerPoint</Application>
  <PresentationFormat>On-screen Show (4:3)</PresentationFormat>
  <Paragraphs>101</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Times New Roman</vt:lpstr>
      <vt:lpstr>Wingdings</vt:lpstr>
      <vt:lpstr>Office Theme</vt:lpstr>
      <vt:lpstr>PowerPoint Presentation</vt:lpstr>
      <vt:lpstr>Transportation Research Board  International Trade and Transportation (AT020) </vt:lpstr>
      <vt:lpstr>Meeting Agenda </vt:lpstr>
      <vt:lpstr>Meeting Agenda </vt:lpstr>
      <vt:lpstr>Welcome and Introductions</vt:lpstr>
      <vt:lpstr>Committee Business</vt:lpstr>
      <vt:lpstr>Committee Business</vt:lpstr>
      <vt:lpstr>Committee Business</vt:lpstr>
      <vt:lpstr>Special Guests Presentations</vt:lpstr>
      <vt:lpstr>Special Guests Presentations</vt:lpstr>
      <vt:lpstr>Special Guests Presentations</vt:lpstr>
      <vt:lpstr>Closing remarks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Trade and Transportation (AT020)</dc:title>
  <dc:creator>reviewer 1</dc:creator>
  <cp:lastModifiedBy>Villa, Juan</cp:lastModifiedBy>
  <cp:revision>155</cp:revision>
  <cp:lastPrinted>2019-01-13T06:26:59Z</cp:lastPrinted>
  <dcterms:created xsi:type="dcterms:W3CDTF">2017-05-08T21:09:36Z</dcterms:created>
  <dcterms:modified xsi:type="dcterms:W3CDTF">2020-01-12T16:23:18Z</dcterms:modified>
</cp:coreProperties>
</file>