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9" r:id="rId4"/>
    <p:sldId id="262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38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2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D78AD-09A2-444E-BE9C-C1E51FC8D412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8215E-7E79-482A-928C-7C6CA97C83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164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0CA3F-1B46-4491-AFDE-C333A07F92D0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5DC73-C950-4CCC-A794-9D8D320133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8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55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56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53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AT020 TRB International Trade and Transportation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193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309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18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38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AT020 TRB International Trade and Transportation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545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09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55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C85803-485A-4857-85C5-6D168EFECF4B}" type="datetimeFigureOut">
              <a:rPr lang="en-US" smtClean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650" y="6417706"/>
            <a:ext cx="769462" cy="303769"/>
          </a:xfrm>
          <a:prstGeom prst="rect">
            <a:avLst/>
          </a:prstGeom>
        </p:spPr>
        <p:txBody>
          <a:bodyPr/>
          <a:lstStyle/>
          <a:p>
            <a:fld id="{DB62CF53-F1A1-4999-9B17-D0D395E5B4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27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84013" y="6503431"/>
            <a:ext cx="5643710" cy="2424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AT020 TRB International Trade and Transportation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28650" y="6381946"/>
            <a:ext cx="7886700" cy="2828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4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birina@purdue.edu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urldefense.proofpoint.com/v2/url?u=http-3A__www.cvent.com_events_innovations-2Din-2Dfreight-2Ddata-2Dworkshop_custom-2D18-2Dce642e073ac5413ab8f505910527330d.aspx&amp;d=DwMFIw&amp;c=ODFT-G5SujMiGrKuoJJjVg&amp;r=fie3MVNWQhTv4LCgbTme-g&amp;m=prIjH_n0A-hNg1Hl6UenghJKhTVNU1b2LDRZDpGDQY8&amp;s=jzw_VHZK-acvOiythXtbHTO5gJv5KgSbJZ_JiTMYvJs&amp;e=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J-villa@tamu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trbtradetransportation.org/meeting-minute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9562"/>
          </a:xfrm>
        </p:spPr>
        <p:txBody>
          <a:bodyPr>
            <a:normAutofit fontScale="90000"/>
          </a:bodyPr>
          <a:lstStyle/>
          <a:p>
            <a:r>
              <a:rPr lang="en-US" sz="405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Transportation Research Board</a:t>
            </a:r>
            <a:br>
              <a:rPr lang="en-US" sz="405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5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5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5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</a:t>
            </a:r>
            <a:r>
              <a:rPr lang="en-US" sz="405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 and Transportation (AT020)</a:t>
            </a:r>
            <a:r>
              <a:rPr lang="en-US" sz="4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468813"/>
            <a:ext cx="6858000" cy="1655762"/>
          </a:xfrm>
        </p:spPr>
        <p:txBody>
          <a:bodyPr>
            <a:noAutofit/>
          </a:bodyPr>
          <a:lstStyle/>
          <a:p>
            <a:r>
              <a:rPr lang="en-US" sz="2700" dirty="0" smtClean="0">
                <a:solidFill>
                  <a:schemeClr val="accent5"/>
                </a:solidFill>
              </a:rPr>
              <a:t>Pre-Annual Conference </a:t>
            </a:r>
            <a:r>
              <a:rPr lang="en-US" sz="2700" dirty="0">
                <a:solidFill>
                  <a:schemeClr val="accent5"/>
                </a:solidFill>
              </a:rPr>
              <a:t>Meeting</a:t>
            </a:r>
          </a:p>
          <a:p>
            <a:endParaRPr lang="en-US" sz="2700" dirty="0">
              <a:solidFill>
                <a:schemeClr val="accent5"/>
              </a:solidFill>
            </a:endParaRPr>
          </a:p>
          <a:p>
            <a:r>
              <a:rPr lang="en-US" sz="2700" dirty="0" smtClean="0">
                <a:solidFill>
                  <a:schemeClr val="accent5"/>
                </a:solidFill>
              </a:rPr>
              <a:t>December 3, 2018</a:t>
            </a:r>
            <a:endParaRPr lang="en-US" sz="27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9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1577" y="820213"/>
            <a:ext cx="8259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Papers Submitted for </a:t>
            </a:r>
            <a:r>
              <a:rPr lang="en-US" sz="2800" dirty="0" smtClean="0"/>
              <a:t>Presentation</a:t>
            </a:r>
            <a:r>
              <a:rPr lang="en-US" sz="2800" dirty="0"/>
              <a:t>, Publication or Both</a:t>
            </a: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516914"/>
              </p:ext>
            </p:extLst>
          </p:nvPr>
        </p:nvGraphicFramePr>
        <p:xfrm>
          <a:off x="351577" y="4494634"/>
          <a:ext cx="8162675" cy="1544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3318">
                  <a:extLst>
                    <a:ext uri="{9D8B030D-6E8A-4147-A177-3AD203B41FA5}">
                      <a16:colId xmlns:a16="http://schemas.microsoft.com/office/drawing/2014/main" val="3138276796"/>
                    </a:ext>
                  </a:extLst>
                </a:gridCol>
                <a:gridCol w="6839357">
                  <a:extLst>
                    <a:ext uri="{9D8B030D-6E8A-4147-A177-3AD203B41FA5}">
                      <a16:colId xmlns:a16="http://schemas.microsoft.com/office/drawing/2014/main" val="4121700271"/>
                    </a:ext>
                  </a:extLst>
                </a:gridCol>
              </a:tblGrid>
              <a:tr h="772265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dirty="0" smtClean="0">
                          <a:effectLst/>
                        </a:rPr>
                        <a:t>Paper Number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dirty="0" smtClean="0">
                          <a:effectLst/>
                        </a:rPr>
                        <a:t>Paper Title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693797444"/>
                  </a:ext>
                </a:extLst>
              </a:tr>
              <a:tr h="772265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19-03191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t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Liner Shipping Routes and Schedules under Uncertain Weather and Ocean Conditions: A Robust Optimization Approach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71740264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5881" y="2350709"/>
            <a:ext cx="85493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Poster Session 1238</a:t>
            </a:r>
          </a:p>
          <a:p>
            <a:r>
              <a:rPr lang="en-US" sz="2400" b="1" dirty="0" smtClean="0"/>
              <a:t>Liner Shipping Routes and Schedules Under Uncertain Conditions</a:t>
            </a:r>
          </a:p>
          <a:p>
            <a:r>
              <a:rPr lang="en-US" sz="2400" dirty="0" smtClean="0"/>
              <a:t>Monday 1/14/2019, 10:15 AM – 12:00 PM</a:t>
            </a:r>
          </a:p>
          <a:p>
            <a:r>
              <a:rPr lang="en-US" sz="2400" dirty="0" smtClean="0"/>
              <a:t>Convection Center, Hall A</a:t>
            </a:r>
          </a:p>
          <a:p>
            <a:r>
              <a:rPr lang="en-US" sz="2400" dirty="0" smtClean="0"/>
              <a:t>Sponsored by AT020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88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1577" y="820213"/>
            <a:ext cx="8259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Papers Submitted for </a:t>
            </a:r>
            <a:r>
              <a:rPr lang="en-US" sz="2800" dirty="0" smtClean="0"/>
              <a:t>Presentation</a:t>
            </a:r>
            <a:r>
              <a:rPr lang="en-US" sz="2800" dirty="0"/>
              <a:t>, Publication or Both</a:t>
            </a:r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632360"/>
              </p:ext>
            </p:extLst>
          </p:nvPr>
        </p:nvGraphicFramePr>
        <p:xfrm>
          <a:off x="537962" y="3796795"/>
          <a:ext cx="8073085" cy="2468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794">
                  <a:extLst>
                    <a:ext uri="{9D8B030D-6E8A-4147-A177-3AD203B41FA5}">
                      <a16:colId xmlns:a16="http://schemas.microsoft.com/office/drawing/2014/main" val="3138276796"/>
                    </a:ext>
                  </a:extLst>
                </a:gridCol>
                <a:gridCol w="6764291">
                  <a:extLst>
                    <a:ext uri="{9D8B030D-6E8A-4147-A177-3AD203B41FA5}">
                      <a16:colId xmlns:a16="http://schemas.microsoft.com/office/drawing/2014/main" val="4121700271"/>
                    </a:ext>
                  </a:extLst>
                </a:gridCol>
              </a:tblGrid>
              <a:tr h="6167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dirty="0" smtClean="0">
                          <a:effectLst/>
                        </a:rPr>
                        <a:t>Paper Number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dirty="0" smtClean="0">
                          <a:effectLst/>
                        </a:rPr>
                        <a:t>Paper Title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693797444"/>
                  </a:ext>
                </a:extLst>
              </a:tr>
              <a:tr h="479512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dirty="0">
                          <a:effectLst/>
                        </a:rPr>
                        <a:t>19-00323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u="none" strike="noStrike" dirty="0">
                          <a:effectLst/>
                        </a:rPr>
                        <a:t>Trade Cluster Impacts on USA Southern Border Transportation Costs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717402642"/>
                  </a:ext>
                </a:extLst>
              </a:tr>
              <a:tr h="6167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dirty="0">
                          <a:effectLst/>
                        </a:rPr>
                        <a:t>19-01207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u="none" strike="noStrike" dirty="0">
                          <a:effectLst/>
                        </a:rPr>
                        <a:t>Optimizing Canada-us Border Crossing Investments for Export Competitiveness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300651532"/>
                  </a:ext>
                </a:extLst>
              </a:tr>
              <a:tr h="6167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dirty="0">
                          <a:effectLst/>
                        </a:rPr>
                        <a:t>19-05740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u="none" strike="noStrike" dirty="0">
                          <a:effectLst/>
                        </a:rPr>
                        <a:t>Machine Learning Based Short-term Wait Time Prediction Model For US-Mexico Border Crossing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971250150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34756" y="1988808"/>
            <a:ext cx="79818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Lecter Session 1686</a:t>
            </a:r>
          </a:p>
          <a:p>
            <a:r>
              <a:rPr lang="en-US" sz="2000" b="1" dirty="0" smtClean="0"/>
              <a:t>Cross-Border Costs, Investment Optimization, and Wait Time Predictions</a:t>
            </a:r>
          </a:p>
          <a:p>
            <a:r>
              <a:rPr lang="en-US" sz="2000" dirty="0" smtClean="0"/>
              <a:t>Wed 1/16/2019, 8:00 AM – 9:45 AM</a:t>
            </a:r>
          </a:p>
          <a:p>
            <a:r>
              <a:rPr lang="en-US" sz="2000" dirty="0" smtClean="0"/>
              <a:t>144B, Convection Center</a:t>
            </a:r>
          </a:p>
          <a:p>
            <a:r>
              <a:rPr lang="en-US" sz="2000" dirty="0"/>
              <a:t>Sponsored by AT020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0333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1577" y="820213"/>
            <a:ext cx="8259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/>
              <a:t>Comments and remarks</a:t>
            </a:r>
            <a:endParaRPr lang="en-US" sz="2800" b="1" dirty="0"/>
          </a:p>
        </p:txBody>
      </p:sp>
      <p:sp>
        <p:nvSpPr>
          <p:cNvPr id="8" name="Content Placeholder 6"/>
          <p:cNvSpPr>
            <a:spLocks noGrp="1"/>
          </p:cNvSpPr>
          <p:nvPr>
            <p:ph idx="1"/>
          </p:nvPr>
        </p:nvSpPr>
        <p:spPr>
          <a:xfrm>
            <a:off x="351577" y="1919972"/>
            <a:ext cx="8618252" cy="45005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Good match between reviewers and papers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No papers were rejected by reviewers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 better listing of areas of expertise made the difference</a:t>
            </a:r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Declined trend in the number of paper submitted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6 papers in 2018 (compared to 10 papers in 2017)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What we can do to attract more papers?</a:t>
            </a:r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r>
              <a:rPr lang="en-US" u="sng" dirty="0" smtClean="0">
                <a:solidFill>
                  <a:schemeClr val="accent2"/>
                </a:solidFill>
              </a:rPr>
              <a:t>Thanks again to </a:t>
            </a:r>
            <a:r>
              <a:rPr lang="en-US" u="sng" dirty="0">
                <a:solidFill>
                  <a:schemeClr val="accent2"/>
                </a:solidFill>
              </a:rPr>
              <a:t>all the 22 reviewers </a:t>
            </a:r>
            <a:r>
              <a:rPr lang="en-US" u="sng" dirty="0" smtClean="0">
                <a:solidFill>
                  <a:schemeClr val="accent2"/>
                </a:solidFill>
              </a:rPr>
              <a:t>for your continued support to the paper review process</a:t>
            </a:r>
            <a:endParaRPr lang="en-US" u="sn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9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Research Coordinator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2265" y="1304060"/>
            <a:ext cx="8259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/>
              <a:t>Daniel Hackett</a:t>
            </a:r>
          </a:p>
          <a:p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Status report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187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Communications Coordinator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175657" y="806974"/>
            <a:ext cx="87666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1200"/>
              </a:spcBef>
            </a:pPr>
            <a:r>
              <a:rPr lang="en-US" sz="2800" dirty="0" smtClean="0"/>
              <a:t>		</a:t>
            </a:r>
            <a:r>
              <a:rPr lang="en-US" sz="2800" b="1" dirty="0" smtClean="0"/>
              <a:t>Irina Benedyk    </a:t>
            </a:r>
            <a:r>
              <a:rPr lang="en-US" sz="2800" u="sng" dirty="0">
                <a:hlinkClick r:id="rId2"/>
              </a:rPr>
              <a:t>birina@purdue.edu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537962" y="1993253"/>
            <a:ext cx="8431867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Web-site: </a:t>
            </a:r>
            <a:endParaRPr lang="en-US" sz="2400" b="1" dirty="0"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Update committee members information. </a:t>
            </a:r>
            <a:endParaRPr lang="en-US" sz="24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Update committee calendar (including TRB events).</a:t>
            </a:r>
            <a:endParaRPr lang="en-US" sz="24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Presentations and minutes from last meeting are on web-site as well.</a:t>
            </a:r>
            <a:endParaRPr lang="en-US" sz="24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en-US" sz="9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Other </a:t>
            </a:r>
            <a:r>
              <a:rPr lang="en-US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communication:</a:t>
            </a:r>
            <a:endParaRPr lang="en-US" sz="2400" b="1" dirty="0"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LinkedIn </a:t>
            </a: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page </a:t>
            </a:r>
            <a:r>
              <a:rPr 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update.  </a:t>
            </a: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Twitter ?</a:t>
            </a:r>
            <a:endParaRPr lang="en-US" sz="24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42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Triennial Strategic Plan Update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7962" y="1304060"/>
            <a:ext cx="8431867" cy="4778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Previous plan was updated in 2017</a:t>
            </a:r>
          </a:p>
          <a:p>
            <a:pPr marL="342900" lvl="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International Trade and Transportation conditions have changed, bringing new challenges</a:t>
            </a:r>
          </a:p>
          <a:p>
            <a:pPr marL="342900" lvl="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New technological advances have </a:t>
            </a:r>
            <a:r>
              <a:rPr lang="es-MX" sz="2400" dirty="0" smtClean="0"/>
              <a:t>emerged </a:t>
            </a:r>
            <a:r>
              <a:rPr lang="en-US" sz="2400" dirty="0" smtClean="0"/>
              <a:t>that require a new look to our plan</a:t>
            </a:r>
          </a:p>
          <a:p>
            <a:pPr marL="342900" lvl="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MX" sz="2400" dirty="0" smtClean="0"/>
              <a:t>TRB </a:t>
            </a:r>
            <a:r>
              <a:rPr lang="en-US" sz="2400" dirty="0" smtClean="0"/>
              <a:t>published  the “</a:t>
            </a:r>
            <a:r>
              <a:rPr lang="en-US" sz="2400" dirty="0"/>
              <a:t>Critical Issues in Transportation Report</a:t>
            </a:r>
            <a:r>
              <a:rPr lang="en-US" sz="2400" dirty="0" smtClean="0"/>
              <a:t>” with </a:t>
            </a:r>
            <a:r>
              <a:rPr lang="en-US" sz="2400" dirty="0"/>
              <a:t>a series of challenging questions are posed to explore issues and opportunities that may arise 10 to 20 years into the future.</a:t>
            </a:r>
            <a:r>
              <a:rPr lang="en-US" sz="2400" dirty="0" smtClean="0"/>
              <a:t> </a:t>
            </a:r>
          </a:p>
          <a:p>
            <a:pPr marL="342900" lvl="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s-MX" sz="1050" dirty="0"/>
          </a:p>
          <a:p>
            <a:pPr lvl="0">
              <a:spcBef>
                <a:spcPts val="1200"/>
              </a:spcBef>
            </a:pPr>
            <a:r>
              <a:rPr lang="en-US" sz="2800" b="1" dirty="0" smtClean="0"/>
              <a:t>Need volunteers to work with me to update the TSP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866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Mid-Year Meeting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1257" y="1304060"/>
            <a:ext cx="869405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ea typeface="Calibri" panose="020F0502020204030204" pitchFamily="34" charset="0"/>
              </a:rPr>
              <a:t>OPTION 1</a:t>
            </a:r>
          </a:p>
          <a:p>
            <a:r>
              <a:rPr lang="en-US" sz="2000" dirty="0">
                <a:ea typeface="Calibri" panose="020F0502020204030204" pitchFamily="34" charset="0"/>
              </a:rPr>
              <a:t> </a:t>
            </a:r>
            <a:r>
              <a:rPr lang="en-US" sz="2000" dirty="0" smtClean="0">
                <a:ea typeface="Calibri" panose="020F0502020204030204" pitchFamily="34" charset="0"/>
              </a:rPr>
              <a:t>In </a:t>
            </a:r>
            <a:r>
              <a:rPr lang="en-US" sz="2000" dirty="0">
                <a:ea typeface="Calibri" panose="020F0502020204030204" pitchFamily="34" charset="0"/>
              </a:rPr>
              <a:t>conjunction with the </a:t>
            </a:r>
            <a:r>
              <a:rPr lang="en-US" sz="2000" u="sng" dirty="0">
                <a:ea typeface="Calibri" panose="020F0502020204030204" pitchFamily="34" charset="0"/>
                <a:hlinkClick r:id="rId2"/>
              </a:rPr>
              <a:t>Innovations in Freight Data Workshop</a:t>
            </a:r>
            <a:endParaRPr lang="en-US" sz="2000" dirty="0">
              <a:ea typeface="Calibri" panose="020F0502020204030204" pitchFamily="34" charset="0"/>
            </a:endParaRPr>
          </a:p>
          <a:p>
            <a:r>
              <a:rPr lang="en-US" sz="2000" dirty="0">
                <a:ea typeface="Calibri" panose="020F0502020204030204" pitchFamily="34" charset="0"/>
              </a:rPr>
              <a:t>April 8-10, </a:t>
            </a:r>
            <a:r>
              <a:rPr lang="en-US" sz="2000" dirty="0" smtClean="0">
                <a:ea typeface="Calibri" panose="020F0502020204030204" pitchFamily="34" charset="0"/>
              </a:rPr>
              <a:t>2019, Beckman </a:t>
            </a:r>
            <a:r>
              <a:rPr lang="en-US" sz="2000" dirty="0">
                <a:ea typeface="Calibri" panose="020F0502020204030204" pitchFamily="34" charset="0"/>
              </a:rPr>
              <a:t>Conference </a:t>
            </a:r>
            <a:r>
              <a:rPr lang="en-US" sz="2000" dirty="0" smtClean="0">
                <a:ea typeface="Calibri" panose="020F0502020204030204" pitchFamily="34" charset="0"/>
              </a:rPr>
              <a:t>Center. Irvine</a:t>
            </a:r>
            <a:r>
              <a:rPr lang="en-US" sz="2000" dirty="0">
                <a:ea typeface="Calibri" panose="020F0502020204030204" pitchFamily="34" charset="0"/>
              </a:rPr>
              <a:t>, California</a:t>
            </a:r>
          </a:p>
          <a:p>
            <a:r>
              <a:rPr lang="en-US" sz="2000" dirty="0">
                <a:ea typeface="Calibri" panose="020F0502020204030204" pitchFamily="34" charset="0"/>
              </a:rPr>
              <a:t> </a:t>
            </a:r>
            <a:r>
              <a:rPr lang="en-US" sz="2000" dirty="0" smtClean="0">
                <a:ea typeface="Calibri" panose="020F0502020204030204" pitchFamily="34" charset="0"/>
              </a:rPr>
              <a:t>Committees </a:t>
            </a:r>
            <a:r>
              <a:rPr lang="en-US" sz="2000" dirty="0">
                <a:ea typeface="Calibri" panose="020F0502020204030204" pitchFamily="34" charset="0"/>
              </a:rPr>
              <a:t>have the option of meeting the day before the following program on Monday April 8. </a:t>
            </a:r>
            <a:endParaRPr lang="en-US" sz="2000" dirty="0" smtClean="0">
              <a:ea typeface="Calibri" panose="020F0502020204030204" pitchFamily="34" charset="0"/>
            </a:endParaRPr>
          </a:p>
          <a:p>
            <a:endParaRPr lang="es-MX" sz="2000" b="1" dirty="0"/>
          </a:p>
          <a:p>
            <a:r>
              <a:rPr lang="en-US" sz="2000" b="1" dirty="0"/>
              <a:t>OPTION 2</a:t>
            </a:r>
          </a:p>
          <a:p>
            <a:r>
              <a:rPr lang="en-US" sz="2000" dirty="0"/>
              <a:t> </a:t>
            </a:r>
            <a:r>
              <a:rPr lang="en-US" sz="2000" dirty="0" smtClean="0"/>
              <a:t>Mid-Year </a:t>
            </a:r>
            <a:r>
              <a:rPr lang="en-US" sz="2000" dirty="0"/>
              <a:t>Meetings, Day of Plenary Sessions, and Port Tour Opportunity – Galveston TX – Probable time frame: during first two weeks of </a:t>
            </a:r>
            <a:r>
              <a:rPr lang="en-US" sz="2000" dirty="0" smtClean="0"/>
              <a:t>June.</a:t>
            </a:r>
            <a:endParaRPr lang="en-US" sz="2000" dirty="0"/>
          </a:p>
          <a:p>
            <a:r>
              <a:rPr lang="en-US" sz="2000" dirty="0" smtClean="0"/>
              <a:t>We </a:t>
            </a:r>
            <a:r>
              <a:rPr lang="en-US" sz="2000" dirty="0"/>
              <a:t>would need a critical mass of interest from committees to pursue. </a:t>
            </a:r>
            <a:endParaRPr lang="en-US" sz="2000" dirty="0" smtClean="0"/>
          </a:p>
          <a:p>
            <a:endParaRPr lang="es-MX" sz="2000" dirty="0"/>
          </a:p>
          <a:p>
            <a:r>
              <a:rPr lang="es-MX" sz="2000" b="1" dirty="0" smtClean="0"/>
              <a:t>OTHER OPTIONS??</a:t>
            </a:r>
            <a:endParaRPr lang="en-US" sz="2000" b="1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03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1" y="127741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Annual Meeting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4151" y="953491"/>
            <a:ext cx="83311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ea typeface="Calibri" panose="020F0502020204030204" pitchFamily="34" charset="0"/>
              </a:rPr>
              <a:t>Spend more time discussing strategic topics of interest to the International Trade and Transportation Committee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Identify research ideas and develop a plan to move those selected ideas to the next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Potential topics for discussion: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Impact of current international trade relations in the transportation system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Chinese One Belt One Road initiative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Impacts of 2020 </a:t>
            </a:r>
            <a:r>
              <a:rPr lang="en-US" sz="2000" dirty="0"/>
              <a:t>International Maritime Organization’s (IMO</a:t>
            </a:r>
            <a:r>
              <a:rPr lang="en-US" sz="2000" dirty="0" smtClean="0"/>
              <a:t>) bunker regulations in international trade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Other?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1200151" y="4978005"/>
            <a:ext cx="743585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sz="2000" b="1" dirty="0"/>
              <a:t>Identify volunteers for a very brief presentation on selected topics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sz="2000" b="1" dirty="0"/>
              <a:t>Identify interest from Annual Meeting participants in each topic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sz="2000" b="1" dirty="0"/>
              <a:t>Define breakout groups for each topic</a:t>
            </a:r>
          </a:p>
        </p:txBody>
      </p:sp>
    </p:spTree>
    <p:extLst>
      <p:ext uri="{BB962C8B-B14F-4D97-AF65-F5344CB8AC3E}">
        <p14:creationId xmlns:p14="http://schemas.microsoft.com/office/powerpoint/2010/main" val="190829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519" y="610347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Thanks for Volunteering</a:t>
            </a:r>
            <a:br>
              <a:rPr lang="en-US" b="1" dirty="0" smtClean="0">
                <a:solidFill>
                  <a:schemeClr val="accent5"/>
                </a:solidFill>
              </a:rPr>
            </a:br>
            <a:endParaRPr lang="en-US" b="1" dirty="0" smtClean="0">
              <a:solidFill>
                <a:schemeClr val="accent5"/>
              </a:solidFill>
            </a:endParaRPr>
          </a:p>
        </p:txBody>
      </p:sp>
      <p:sp>
        <p:nvSpPr>
          <p:cNvPr id="4" name="object 3"/>
          <p:cNvSpPr txBox="1">
            <a:spLocks/>
          </p:cNvSpPr>
          <p:nvPr/>
        </p:nvSpPr>
        <p:spPr>
          <a:xfrm>
            <a:off x="254393" y="1604519"/>
            <a:ext cx="8353826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7213" indent="-214313">
              <a:lnSpc>
                <a:spcPct val="100000"/>
              </a:lnSpc>
              <a:spcAft>
                <a:spcPts val="450"/>
              </a:spcAft>
            </a:pPr>
            <a:endParaRPr lang="en-US" sz="21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625" y="1843580"/>
            <a:ext cx="8179594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57175">
              <a:spcBef>
                <a:spcPts val="900"/>
              </a:spcBef>
              <a:buClr>
                <a:schemeClr val="accent5"/>
              </a:buClr>
              <a:buFont typeface="Wingdings"/>
              <a:buChar char=""/>
              <a:tabLst>
                <a:tab pos="267176" algn="l"/>
              </a:tabLst>
            </a:pPr>
            <a:endParaRPr lang="en-US" sz="2400" spc="-4" dirty="0">
              <a:solidFill>
                <a:srgbClr val="FF0000"/>
              </a:solidFill>
              <a:cs typeface="Arial"/>
            </a:endParaRPr>
          </a:p>
          <a:p>
            <a:pPr marL="9525" algn="r">
              <a:spcBef>
                <a:spcPts val="900"/>
              </a:spcBef>
              <a:buClr>
                <a:schemeClr val="accent5"/>
              </a:buClr>
              <a:tabLst>
                <a:tab pos="267176" algn="l"/>
              </a:tabLst>
            </a:pPr>
            <a:r>
              <a:rPr lang="en-US" sz="2400" spc="-4" dirty="0" smtClean="0">
                <a:cs typeface="Arial"/>
              </a:rPr>
              <a:t>Juan Carlos Villa</a:t>
            </a:r>
          </a:p>
          <a:p>
            <a:pPr marL="9525" algn="r">
              <a:spcBef>
                <a:spcPts val="900"/>
              </a:spcBef>
              <a:buClr>
                <a:schemeClr val="accent5"/>
              </a:buClr>
              <a:tabLst>
                <a:tab pos="267176" algn="l"/>
              </a:tabLst>
            </a:pPr>
            <a:r>
              <a:rPr lang="en-US" sz="2400" spc="-4" dirty="0" smtClean="0">
                <a:cs typeface="Arial"/>
                <a:hlinkClick r:id="rId2"/>
              </a:rPr>
              <a:t>J-villa@tamu.edu</a:t>
            </a:r>
            <a:endParaRPr lang="en-US" sz="2400" spc="-4" dirty="0" smtClean="0">
              <a:cs typeface="Arial"/>
            </a:endParaRPr>
          </a:p>
          <a:p>
            <a:pPr marL="9525" algn="r">
              <a:spcBef>
                <a:spcPts val="900"/>
              </a:spcBef>
              <a:buClr>
                <a:schemeClr val="accent5"/>
              </a:buClr>
              <a:tabLst>
                <a:tab pos="267176" algn="l"/>
              </a:tabLst>
            </a:pPr>
            <a:r>
              <a:rPr lang="en-US" sz="2400" spc="-4" dirty="0" smtClean="0">
                <a:cs typeface="Arial"/>
              </a:rPr>
              <a:t>979-862-3382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0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497" y="0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Meeting Agenda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	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1183512"/>
            <a:ext cx="8049006" cy="5033823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 smtClean="0"/>
              <a:t>Welcome, Introductions and Meeting’s </a:t>
            </a:r>
            <a:r>
              <a:rPr lang="en-US" sz="2600" dirty="0"/>
              <a:t>O</a:t>
            </a:r>
            <a:r>
              <a:rPr lang="en-US" sz="2600" dirty="0" smtClean="0"/>
              <a:t>bjective	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 smtClean="0"/>
              <a:t>Mid-year and Annual </a:t>
            </a:r>
            <a:r>
              <a:rPr lang="en-US" sz="2600" dirty="0"/>
              <a:t>Minutes </a:t>
            </a:r>
            <a:r>
              <a:rPr lang="en-US" sz="2600" dirty="0" smtClean="0"/>
              <a:t>		Steven </a:t>
            </a:r>
            <a:r>
              <a:rPr lang="en-US" sz="2600" dirty="0"/>
              <a:t>Beningo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/>
              <a:t>Paper Review Chair </a:t>
            </a:r>
            <a:r>
              <a:rPr lang="en-US" sz="2600" dirty="0" smtClean="0"/>
              <a:t>			Isabel </a:t>
            </a:r>
            <a:r>
              <a:rPr lang="en-US" sz="2600" dirty="0"/>
              <a:t>Victoria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/>
              <a:t>Research Coordinator 	</a:t>
            </a:r>
            <a:r>
              <a:rPr lang="en-US" sz="2600" dirty="0" smtClean="0"/>
              <a:t>		Daniel </a:t>
            </a:r>
            <a:r>
              <a:rPr lang="en-US" sz="2600" dirty="0"/>
              <a:t>Hackett  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/>
              <a:t>Communications </a:t>
            </a:r>
            <a:r>
              <a:rPr lang="en-US" sz="2600" dirty="0" smtClean="0"/>
              <a:t>Coordinator  		Irina </a:t>
            </a:r>
            <a:r>
              <a:rPr lang="en-US" sz="2600" dirty="0"/>
              <a:t>Benedyk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/>
              <a:t>Strategic </a:t>
            </a:r>
            <a:r>
              <a:rPr lang="en-US" sz="2600" dirty="0" smtClean="0"/>
              <a:t>Plan </a:t>
            </a:r>
            <a:r>
              <a:rPr lang="en-US" sz="2600" dirty="0"/>
              <a:t>Update </a:t>
            </a:r>
            <a:r>
              <a:rPr lang="en-US" sz="2600" dirty="0" smtClean="0"/>
              <a:t>			</a:t>
            </a:r>
            <a:r>
              <a:rPr lang="en-US" sz="2600" dirty="0"/>
              <a:t> Juan C. Villa </a:t>
            </a:r>
            <a:r>
              <a:rPr lang="en-US" sz="2600" dirty="0" smtClean="0"/>
              <a:t>	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 smtClean="0"/>
              <a:t>Mid-Year Meeting				All </a:t>
            </a:r>
            <a:endParaRPr lang="en-US" sz="2600" dirty="0"/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/>
              <a:t>Annual </a:t>
            </a:r>
            <a:r>
              <a:rPr lang="en-US" sz="2600" dirty="0" smtClean="0"/>
              <a:t>Meeting				Juan C. Villa </a:t>
            </a:r>
            <a:endParaRPr lang="en-US" sz="2600" dirty="0"/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600" dirty="0"/>
              <a:t>Comments </a:t>
            </a:r>
            <a:r>
              <a:rPr lang="en-US" sz="2600" dirty="0" smtClean="0"/>
              <a:t>				</a:t>
            </a:r>
            <a:r>
              <a:rPr lang="en-US" dirty="0" smtClean="0"/>
              <a:t>	All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01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21428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Welcome, Introductions, and Meeting’s Objective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object 3"/>
          <p:cNvSpPr txBox="1">
            <a:spLocks/>
          </p:cNvSpPr>
          <p:nvPr/>
        </p:nvSpPr>
        <p:spPr>
          <a:xfrm>
            <a:off x="523855" y="1775191"/>
            <a:ext cx="8353826" cy="37995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900"/>
              </a:spcBef>
            </a:pPr>
            <a:r>
              <a:rPr lang="en-US" sz="2400" dirty="0" smtClean="0">
                <a:cs typeface="Arial" panose="020B0604020202020204" pitchFamily="34" charset="0"/>
              </a:rPr>
              <a:t>Please provide name, affiliation and area of interest</a:t>
            </a:r>
          </a:p>
          <a:p>
            <a:pPr lvl="1">
              <a:spcBef>
                <a:spcPts val="900"/>
              </a:spcBef>
            </a:pPr>
            <a:r>
              <a:rPr lang="en-US" dirty="0" smtClean="0">
                <a:cs typeface="Arial" panose="020B0604020202020204" pitchFamily="34" charset="0"/>
              </a:rPr>
              <a:t>New members</a:t>
            </a:r>
          </a:p>
          <a:p>
            <a:pPr lvl="1">
              <a:spcBef>
                <a:spcPts val="900"/>
              </a:spcBef>
            </a:pPr>
            <a:r>
              <a:rPr lang="en-US" dirty="0" smtClean="0">
                <a:cs typeface="Arial" panose="020B0604020202020204" pitchFamily="34" charset="0"/>
              </a:rPr>
              <a:t>Members and friends update</a:t>
            </a:r>
          </a:p>
          <a:p>
            <a:pPr>
              <a:spcBef>
                <a:spcPts val="900"/>
              </a:spcBef>
            </a:pPr>
            <a:endParaRPr lang="en-US" sz="2400" dirty="0" smtClean="0"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endParaRPr lang="en-US" sz="2400" dirty="0">
              <a:cs typeface="Arial" panose="020B0604020202020204" pitchFamily="34" charset="0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US" sz="2400" b="1" dirty="0" smtClean="0">
                <a:cs typeface="Arial" panose="020B0604020202020204" pitchFamily="34" charset="0"/>
              </a:rPr>
              <a:t>Meeting Objective:</a:t>
            </a:r>
          </a:p>
          <a:p>
            <a:pPr>
              <a:spcBef>
                <a:spcPts val="900"/>
              </a:spcBef>
            </a:pPr>
            <a:r>
              <a:rPr lang="en-US" sz="2400" dirty="0" smtClean="0">
                <a:cs typeface="Arial" panose="020B0604020202020204" pitchFamily="34" charset="0"/>
              </a:rPr>
              <a:t>Discuss Committee Business and finalize plans for Annual Meeting and future activities.</a:t>
            </a:r>
            <a:endParaRPr lang="en-US" sz="2400" dirty="0">
              <a:cs typeface="Arial" panose="020B0604020202020204" pitchFamily="34" charset="0"/>
            </a:endParaRPr>
          </a:p>
          <a:p>
            <a:pPr marL="0" indent="0">
              <a:spcBef>
                <a:spcPts val="900"/>
              </a:spcBef>
              <a:buNone/>
            </a:pPr>
            <a:endParaRPr 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72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Meeting Minutes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object 3"/>
          <p:cNvSpPr txBox="1">
            <a:spLocks/>
          </p:cNvSpPr>
          <p:nvPr/>
        </p:nvSpPr>
        <p:spPr>
          <a:xfrm>
            <a:off x="304399" y="1809589"/>
            <a:ext cx="8353826" cy="1006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00"/>
              </a:spcBef>
              <a:buNone/>
            </a:pPr>
            <a:r>
              <a:rPr lang="en-US" sz="2000" b="1" dirty="0" smtClean="0">
                <a:cs typeface="Arial" panose="020B0604020202020204" pitchFamily="34" charset="0"/>
              </a:rPr>
              <a:t>Steve Beningo, Secretary</a:t>
            </a:r>
          </a:p>
          <a:p>
            <a:pPr>
              <a:spcBef>
                <a:spcPts val="900"/>
              </a:spcBef>
            </a:pPr>
            <a:endParaRPr lang="en-US" sz="2000" b="1" dirty="0">
              <a:cs typeface="Arial" panose="020B0604020202020204" pitchFamily="34" charset="0"/>
            </a:endParaRPr>
          </a:p>
          <a:p>
            <a:pPr lvl="1">
              <a:spcBef>
                <a:spcPts val="900"/>
              </a:spcBef>
            </a:pPr>
            <a:r>
              <a:rPr lang="en-US" sz="1600" b="1" dirty="0" smtClean="0">
                <a:cs typeface="Arial" panose="020B0604020202020204" pitchFamily="34" charset="0"/>
              </a:rPr>
              <a:t>Minutes located at</a:t>
            </a:r>
            <a:r>
              <a:rPr lang="en-US" sz="1600" b="1" dirty="0">
                <a:cs typeface="Arial" panose="020B0604020202020204" pitchFamily="34" charset="0"/>
              </a:rPr>
              <a:t>: </a:t>
            </a:r>
            <a:r>
              <a:rPr lang="en-US" sz="1600" b="1" dirty="0">
                <a:cs typeface="Arial" panose="020B0604020202020204" pitchFamily="34" charset="0"/>
                <a:hlinkClick r:id="rId2"/>
              </a:rPr>
              <a:t>https://www.trbtradetransportation.org/meeting-minutes</a:t>
            </a:r>
            <a:r>
              <a:rPr lang="en-US" sz="1600" b="1" dirty="0" smtClean="0">
                <a:cs typeface="Arial" panose="020B0604020202020204" pitchFamily="34" charset="0"/>
                <a:hlinkClick r:id="rId2"/>
              </a:rPr>
              <a:t>/</a:t>
            </a:r>
            <a:endParaRPr lang="en-US" sz="1600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045" t="376" r="31304" b="51776"/>
          <a:stretch/>
        </p:blipFill>
        <p:spPr>
          <a:xfrm>
            <a:off x="1015999" y="2921095"/>
            <a:ext cx="6850744" cy="312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6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object 3"/>
          <p:cNvSpPr txBox="1">
            <a:spLocks/>
          </p:cNvSpPr>
          <p:nvPr/>
        </p:nvSpPr>
        <p:spPr>
          <a:xfrm>
            <a:off x="304399" y="1394088"/>
            <a:ext cx="8353826" cy="891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00"/>
              </a:spcBef>
              <a:buNone/>
            </a:pPr>
            <a:r>
              <a:rPr lang="en-US" b="1" dirty="0" smtClean="0">
                <a:cs typeface="Arial" panose="020B0604020202020204" pitchFamily="34" charset="0"/>
              </a:rPr>
              <a:t>Isabel Victoria, Paper Review Coordinator </a:t>
            </a:r>
          </a:p>
          <a:p>
            <a:pPr>
              <a:spcBef>
                <a:spcPts val="900"/>
              </a:spcBef>
            </a:pPr>
            <a:endParaRPr lang="en-US" b="1" dirty="0" smtClean="0"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7962" y="2253133"/>
            <a:ext cx="349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AT020 – Reviewer Pool</a:t>
            </a:r>
          </a:p>
        </p:txBody>
      </p:sp>
      <p:sp>
        <p:nvSpPr>
          <p:cNvPr id="7" name="Rectangle 6"/>
          <p:cNvSpPr/>
          <p:nvPr/>
        </p:nvSpPr>
        <p:spPr>
          <a:xfrm>
            <a:off x="817504" y="2842048"/>
            <a:ext cx="801826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Reviewer Pool = 219 names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Reviewer Pool with failure emails = 26 (reported to TRB)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Reviewers available to review AT020 Papers = 29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Included 16 AT020 Members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Papers assigned based on detailed areas of expertise provided by reviewers</a:t>
            </a:r>
          </a:p>
        </p:txBody>
      </p:sp>
    </p:spTree>
    <p:extLst>
      <p:ext uri="{BB962C8B-B14F-4D97-AF65-F5344CB8AC3E}">
        <p14:creationId xmlns:p14="http://schemas.microsoft.com/office/powerpoint/2010/main" val="321939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626" y="1257439"/>
            <a:ext cx="7514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Areas </a:t>
            </a:r>
            <a:r>
              <a:rPr lang="en-US" sz="2800" dirty="0"/>
              <a:t>of Expertise of Available Reviewers (Sample)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63626" y="1947098"/>
            <a:ext cx="3971630" cy="45005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International trade 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International seaborne trade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Liner shipping; </a:t>
            </a:r>
            <a:r>
              <a:rPr lang="en-US" sz="2000" dirty="0"/>
              <a:t>Liner </a:t>
            </a:r>
            <a:r>
              <a:rPr lang="en-US" sz="2000" dirty="0" smtClean="0"/>
              <a:t>operations; Competition </a:t>
            </a:r>
            <a:r>
              <a:rPr lang="en-US" sz="2000" dirty="0"/>
              <a:t>policy in liner </a:t>
            </a:r>
            <a:r>
              <a:rPr lang="en-US" sz="2000" dirty="0" smtClean="0"/>
              <a:t>shipping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Maritime transportation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Container shipping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Port 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Port strategic management and short sea </a:t>
            </a:r>
            <a:r>
              <a:rPr lang="en-US" sz="2000" dirty="0" smtClean="0"/>
              <a:t>shipping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Cross-border freight movements by truck and rail</a:t>
            </a:r>
            <a:endParaRPr lang="en-US" sz="2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462248" y="1947098"/>
            <a:ext cx="4480677" cy="38807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Tx/>
              <a:buBlip>
                <a:blip r:embed="rId2"/>
              </a:buBlip>
              <a:defRPr sz="28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BED5"/>
              </a:buClr>
              <a:buSzTx/>
              <a:buFont typeface="Arial" pitchFamily="34" charset="0"/>
              <a:buChar char="»"/>
              <a:tabLst/>
              <a:defRPr sz="24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2pPr>
            <a:lvl3pPr marL="1201738" indent="-2873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sz="20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3pPr>
            <a:lvl4pPr marL="1490663" indent="-288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4pPr>
            <a:lvl5pPr marL="1770063" indent="-2794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–"/>
              <a:defRPr sz="18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Operations research; Optimization; Simulation modeling; Mathematical programming; Metaheuristics; Evolutionary computation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Connected vehicle environments </a:t>
            </a:r>
            <a:r>
              <a:rPr lang="en-US" sz="2000" dirty="0"/>
              <a:t>for freight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Trade modeling (</a:t>
            </a:r>
            <a:r>
              <a:rPr lang="en-US" sz="2000" dirty="0"/>
              <a:t>freight transport network models; econometric </a:t>
            </a:r>
            <a:r>
              <a:rPr lang="en-US" sz="2000" dirty="0" smtClean="0"/>
              <a:t>models)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Freight </a:t>
            </a:r>
            <a:r>
              <a:rPr lang="en-US" sz="2000" dirty="0"/>
              <a:t>transport (</a:t>
            </a:r>
            <a:r>
              <a:rPr lang="en-US" sz="2000" dirty="0" smtClean="0"/>
              <a:t>trucking, rail,  maritime)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Freight performance </a:t>
            </a:r>
            <a:r>
              <a:rPr lang="en-US" sz="2000" dirty="0" smtClean="0"/>
              <a:t>measures</a:t>
            </a:r>
          </a:p>
        </p:txBody>
      </p:sp>
    </p:spTree>
    <p:extLst>
      <p:ext uri="{BB962C8B-B14F-4D97-AF65-F5344CB8AC3E}">
        <p14:creationId xmlns:p14="http://schemas.microsoft.com/office/powerpoint/2010/main" val="387516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626" y="1257439"/>
            <a:ext cx="7514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Areas </a:t>
            </a:r>
            <a:r>
              <a:rPr lang="en-US" sz="2800" dirty="0"/>
              <a:t>of Expertise of Available Reviewers (Sample)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60515" y="1843188"/>
            <a:ext cx="4773398" cy="4713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Evolution and management of global supply chains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Maritime transport networks and short sea shipping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Port and terminal operations; Port-hinterland networks / corridors and logistics; Port-city interactions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International commodity trade forecasting and market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Ports of Entry/Exit and trade market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Air, maritime, rail and truck-specific trade studies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International trade data collection, use, fusion, applications, programs, and policy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033913" y="1857443"/>
            <a:ext cx="4110087" cy="4500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Tx/>
              <a:buBlip>
                <a:blip r:embed="rId2"/>
              </a:buBlip>
              <a:defRPr sz="28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BED5"/>
              </a:buClr>
              <a:buSzTx/>
              <a:buFont typeface="Arial" pitchFamily="34" charset="0"/>
              <a:buChar char="»"/>
              <a:tabLst/>
              <a:defRPr sz="24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2pPr>
            <a:lvl3pPr marL="1201738" indent="-2873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sz="20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3pPr>
            <a:lvl4pPr marL="1490663" indent="-288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4pPr>
            <a:lvl5pPr marL="1770063" indent="-2794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–"/>
              <a:defRPr sz="1800" kern="1200">
                <a:solidFill>
                  <a:srgbClr val="3E4D5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Foreign </a:t>
            </a:r>
            <a:r>
              <a:rPr lang="en-US" sz="1900" dirty="0"/>
              <a:t>economic policy, particularly trade and investment; </a:t>
            </a:r>
            <a:endParaRPr lang="en-US" sz="19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International </a:t>
            </a:r>
            <a:r>
              <a:rPr lang="en-US" sz="1900" dirty="0"/>
              <a:t>transportation policy, although mostly focused on air transport; </a:t>
            </a:r>
            <a:endParaRPr lang="en-US" sz="19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Financing and permitting;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Economics </a:t>
            </a:r>
            <a:r>
              <a:rPr lang="en-US" sz="1900" dirty="0"/>
              <a:t>and </a:t>
            </a:r>
            <a:r>
              <a:rPr lang="en-US" sz="1900" dirty="0" smtClean="0"/>
              <a:t>finance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Transport economics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Maritime economics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Economics </a:t>
            </a:r>
            <a:r>
              <a:rPr lang="en-US" sz="1900" dirty="0"/>
              <a:t>of international trade and shipping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389910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7962" y="80697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2018 Paper Reviewers</a:t>
            </a:r>
            <a:endParaRPr lang="en-US" sz="2800" dirty="0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4503"/>
              </p:ext>
            </p:extLst>
          </p:nvPr>
        </p:nvGraphicFramePr>
        <p:xfrm>
          <a:off x="537962" y="1801146"/>
          <a:ext cx="8138160" cy="430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8208">
                  <a:extLst>
                    <a:ext uri="{9D8B030D-6E8A-4147-A177-3AD203B41FA5}">
                      <a16:colId xmlns:a16="http://schemas.microsoft.com/office/drawing/2014/main" val="823726717"/>
                    </a:ext>
                  </a:extLst>
                </a:gridCol>
                <a:gridCol w="4339952">
                  <a:extLst>
                    <a:ext uri="{9D8B030D-6E8A-4147-A177-3AD203B41FA5}">
                      <a16:colId xmlns:a16="http://schemas.microsoft.com/office/drawing/2014/main" val="1658106182"/>
                    </a:ext>
                  </a:extLst>
                </a:gridCol>
              </a:tblGrid>
              <a:tr h="34637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r>
                        <a:rPr lang="en-US" sz="1600" u="none" strike="noStrike" dirty="0" smtClean="0">
                          <a:effectLst/>
                        </a:rPr>
                        <a:t>Reviewers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r>
                        <a:rPr lang="en-US" sz="1600" u="none" strike="noStrike" dirty="0" smtClean="0">
                          <a:effectLst/>
                        </a:rPr>
                        <a:t>Reviewers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3069067210"/>
                  </a:ext>
                </a:extLst>
              </a:tr>
              <a:tr h="3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1. Ahmadreza Talebian (</a:t>
                      </a:r>
                      <a:r>
                        <a:rPr lang="en-US" sz="1600" b="1" u="none" strike="noStrike" dirty="0">
                          <a:effectLst/>
                        </a:rPr>
                        <a:t>2 papers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12. Juan Carlos </a:t>
                      </a:r>
                      <a:r>
                        <a:rPr lang="en-US" sz="1600" u="none" strike="noStrike" dirty="0" smtClean="0">
                          <a:effectLst/>
                        </a:rPr>
                        <a:t>Villa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613252391"/>
                  </a:ext>
                </a:extLst>
              </a:tr>
              <a:tr h="3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2. Chris </a:t>
                      </a:r>
                      <a:r>
                        <a:rPr lang="en-US" sz="1600" u="none" strike="noStrike" dirty="0" smtClean="0">
                          <a:effectLst/>
                        </a:rPr>
                        <a:t>Bachmann </a:t>
                      </a:r>
                      <a:r>
                        <a:rPr lang="en-US" sz="1600" u="none" strike="noStrike" dirty="0">
                          <a:effectLst/>
                        </a:rPr>
                        <a:t> (</a:t>
                      </a:r>
                      <a:r>
                        <a:rPr lang="en-US" sz="1600" b="1" u="none" strike="noStrike" dirty="0">
                          <a:effectLst/>
                        </a:rPr>
                        <a:t>2 papers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13. Marc </a:t>
                      </a:r>
                      <a:r>
                        <a:rPr lang="en-US" sz="1600" u="none" strike="noStrike" dirty="0" smtClean="0">
                          <a:effectLst/>
                        </a:rPr>
                        <a:t>Levinson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2896294265"/>
                  </a:ext>
                </a:extLst>
              </a:tr>
              <a:tr h="346376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3. Daniel A. </a:t>
                      </a:r>
                      <a:r>
                        <a:rPr lang="en-US" sz="1600" u="none" strike="noStrike" dirty="0" smtClean="0">
                          <a:effectLst/>
                        </a:rPr>
                        <a:t>Hackett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14. Mary R. </a:t>
                      </a:r>
                      <a:r>
                        <a:rPr lang="en-US" sz="1600" u="none" strike="noStrike" dirty="0" smtClean="0">
                          <a:effectLst/>
                        </a:rPr>
                        <a:t>Brooks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</a:t>
                      </a:r>
                      <a:r>
                        <a:rPr lang="en-US" sz="1600" b="1" u="none" strike="noStrike" dirty="0">
                          <a:effectLst/>
                        </a:rPr>
                        <a:t>2 papers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5578922"/>
                  </a:ext>
                </a:extLst>
              </a:tr>
              <a:tr h="3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4. Eleftherios Sdoukopoulos 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15. Matthew </a:t>
                      </a:r>
                      <a:r>
                        <a:rPr lang="en-US" sz="1600" u="none" strike="noStrike" dirty="0" smtClean="0">
                          <a:effectLst/>
                        </a:rPr>
                        <a:t>Rooney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411048038"/>
                  </a:ext>
                </a:extLst>
              </a:tr>
              <a:tr h="37884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5. Elisa M. </a:t>
                      </a:r>
                      <a:r>
                        <a:rPr lang="en-US" sz="1600" u="none" strike="noStrike" dirty="0" smtClean="0">
                          <a:effectLst/>
                        </a:rPr>
                        <a:t>Arias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16. Maxim A. </a:t>
                      </a:r>
                      <a:r>
                        <a:rPr lang="en-US" sz="1600" u="none" strike="noStrike" dirty="0" smtClean="0">
                          <a:effectLst/>
                        </a:rPr>
                        <a:t>Dulebenets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</a:t>
                      </a:r>
                      <a:r>
                        <a:rPr lang="en-US" sz="1600" b="1" u="none" strike="noStrike" dirty="0">
                          <a:effectLst/>
                        </a:rPr>
                        <a:t>4 papers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740105"/>
                  </a:ext>
                </a:extLst>
              </a:tr>
              <a:tr h="346376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6. Emily </a:t>
                      </a:r>
                      <a:r>
                        <a:rPr lang="en-US" sz="1600" u="none" strike="noStrike" dirty="0" smtClean="0">
                          <a:effectLst/>
                        </a:rPr>
                        <a:t>Hashimoto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17. Meifeng Luo 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975733675"/>
                  </a:ext>
                </a:extLst>
              </a:tr>
              <a:tr h="3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7. Ghim Ping </a:t>
                      </a:r>
                      <a:r>
                        <a:rPr lang="en-US" sz="1600" u="none" strike="noStrike" dirty="0" smtClean="0">
                          <a:effectLst/>
                        </a:rPr>
                        <a:t>Ong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18. Paul H. </a:t>
                      </a:r>
                      <a:r>
                        <a:rPr lang="en-US" sz="1600" u="none" strike="noStrike" dirty="0" smtClean="0">
                          <a:effectLst/>
                        </a:rPr>
                        <a:t>Bingham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 (</a:t>
                      </a:r>
                      <a:r>
                        <a:rPr lang="en-US" sz="1600" b="1" u="none" strike="noStrike" dirty="0">
                          <a:effectLst/>
                        </a:rPr>
                        <a:t>2 papers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671022"/>
                  </a:ext>
                </a:extLst>
              </a:tr>
              <a:tr h="3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8. Irina </a:t>
                      </a:r>
                      <a:r>
                        <a:rPr lang="en-US" sz="1600" u="none" strike="noStrike" dirty="0" smtClean="0">
                          <a:effectLst/>
                        </a:rPr>
                        <a:t>Benedyk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19. Philip Stephen Davies 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383769796"/>
                  </a:ext>
                </a:extLst>
              </a:tr>
              <a:tr h="3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9. Isabel C. </a:t>
                      </a:r>
                      <a:r>
                        <a:rPr lang="en-US" sz="1600" u="none" strike="noStrike" dirty="0" smtClean="0">
                          <a:effectLst/>
                        </a:rPr>
                        <a:t>Victoria-Jaramillo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20. Steven Paul </a:t>
                      </a:r>
                      <a:r>
                        <a:rPr lang="en-US" sz="1600" u="none" strike="noStrike" dirty="0" smtClean="0">
                          <a:effectLst/>
                        </a:rPr>
                        <a:t>Beningo</a:t>
                      </a:r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2499851460"/>
                  </a:ext>
                </a:extLst>
              </a:tr>
              <a:tr h="38967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10. James F. Nolan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1600" u="none" strike="noStrike" dirty="0">
                          <a:effectLst/>
                        </a:rPr>
                        <a:t>21. Taqhiuddin Mohammed (</a:t>
                      </a:r>
                      <a:r>
                        <a:rPr lang="nb-NO" sz="1600" b="1" u="none" strike="noStrike" dirty="0">
                          <a:effectLst/>
                        </a:rPr>
                        <a:t>2 papers</a:t>
                      </a:r>
                      <a:r>
                        <a:rPr lang="nb-NO" sz="1600" u="none" strike="noStrike" dirty="0">
                          <a:effectLst/>
                        </a:rPr>
                        <a:t>)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6102850"/>
                  </a:ext>
                </a:extLst>
              </a:tr>
              <a:tr h="3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11. Jason J. Bittner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22. Verena Charlotte Ehrler  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11" marR="8711" marT="8711" marB="0"/>
                </a:tc>
                <a:extLst>
                  <a:ext uri="{0D108BD9-81ED-4DB2-BD59-A6C34878D82A}">
                    <a16:rowId xmlns:a16="http://schemas.microsoft.com/office/drawing/2014/main" val="3498232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92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2" y="309888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Paper Review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6420535"/>
            <a:ext cx="4629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AT020 International Trade and Transportation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1577" y="820213"/>
            <a:ext cx="8259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Papers Submitted for </a:t>
            </a:r>
            <a:r>
              <a:rPr lang="en-US" sz="2800" dirty="0" smtClean="0"/>
              <a:t>Presentation</a:t>
            </a:r>
            <a:r>
              <a:rPr lang="en-US" sz="2800" dirty="0"/>
              <a:t>, Publication or Both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6433333"/>
              </p:ext>
            </p:extLst>
          </p:nvPr>
        </p:nvGraphicFramePr>
        <p:xfrm>
          <a:off x="346567" y="1877501"/>
          <a:ext cx="8450865" cy="4554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3138276796"/>
                    </a:ext>
                  </a:extLst>
                </a:gridCol>
                <a:gridCol w="1034438">
                  <a:extLst>
                    <a:ext uri="{9D8B030D-6E8A-4147-A177-3AD203B41FA5}">
                      <a16:colId xmlns:a16="http://schemas.microsoft.com/office/drawing/2014/main" val="3820645238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4121700271"/>
                    </a:ext>
                  </a:extLst>
                </a:gridCol>
                <a:gridCol w="1006970">
                  <a:extLst>
                    <a:ext uri="{9D8B030D-6E8A-4147-A177-3AD203B41FA5}">
                      <a16:colId xmlns:a16="http://schemas.microsoft.com/office/drawing/2014/main" val="1106547391"/>
                    </a:ext>
                  </a:extLst>
                </a:gridCol>
                <a:gridCol w="923057">
                  <a:extLst>
                    <a:ext uri="{9D8B030D-6E8A-4147-A177-3AD203B41FA5}">
                      <a16:colId xmlns:a16="http://schemas.microsoft.com/office/drawing/2014/main" val="5683928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764730997"/>
                    </a:ext>
                  </a:extLst>
                </a:gridCol>
              </a:tblGrid>
              <a:tr h="619316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 smtClean="0">
                          <a:effectLst/>
                        </a:rPr>
                        <a:t>Paper</a:t>
                      </a:r>
                    </a:p>
                    <a:p>
                      <a:pPr algn="ctr" rtl="0" fontAlgn="t"/>
                      <a:r>
                        <a:rPr lang="en-US" sz="1200" u="none" strike="noStrike" dirty="0" smtClean="0">
                          <a:effectLst/>
                        </a:rPr>
                        <a:t>Number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Article Type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 smtClean="0">
                          <a:effectLst/>
                        </a:rPr>
                        <a:t>Paper Title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Reviewer Avg. for Presentation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Reviewer Avg. for Publication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AT020</a:t>
                      </a:r>
                    </a:p>
                    <a:p>
                      <a:pPr algn="ctr" rtl="0" fontAlgn="t"/>
                      <a:r>
                        <a:rPr 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Recommendation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69379744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19-00323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Publication &amp; Presentation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u="none" strike="noStrike" dirty="0">
                          <a:effectLst/>
                        </a:rPr>
                        <a:t>Trade Cluster Impacts on USA Southern Border Transportation Costs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 smtClean="0">
                          <a:effectLst/>
                        </a:rPr>
                        <a:t>4.0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 smtClean="0">
                          <a:effectLst/>
                        </a:rPr>
                        <a:t>3.0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Podium  Presentation</a:t>
                      </a:r>
                    </a:p>
                    <a:p>
                      <a:pPr algn="ctr" rtl="0" fontAlgn="t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Publication (subject to outcomes of second review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round)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71740264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19-01207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Publication &amp; Presentation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u="none" strike="noStrike" dirty="0">
                          <a:effectLst/>
                        </a:rPr>
                        <a:t>Optimizing Canada-us Border Crossing Investments for Export Competitiveness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4.2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3.17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200" b="1" i="0" u="none" strike="noStrike" kern="1200" noProof="0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Podium Presentation</a:t>
                      </a:r>
                    </a:p>
                    <a:p>
                      <a:pPr algn="ctr" rtl="0" fontAlgn="t"/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Publication (subject to outcomes of second review round)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300651532"/>
                  </a:ext>
                </a:extLst>
              </a:tr>
              <a:tr h="61426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19-05740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Presentation Only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u="none" strike="noStrike" dirty="0">
                          <a:effectLst/>
                        </a:rPr>
                        <a:t>Machine Learning Based Short-term Wait Time Prediction Model For US-Mexico Border Crossing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4.25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noProof="0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Podium Presentation</a:t>
                      </a:r>
                      <a:endParaRPr lang="en-US" sz="1200" b="1" i="0" u="none" strike="noStrike" kern="1200" dirty="0" smtClean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971250150"/>
                  </a:ext>
                </a:extLst>
              </a:tr>
              <a:tr h="61426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19-03191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Presentation Only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u="none" strike="noStrike" dirty="0">
                          <a:effectLst/>
                        </a:rPr>
                        <a:t>Liner Shipping Routes and Schedules under Uncertain Weather and Ocean Conditions: A Robust Optimization Approach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 smtClean="0">
                          <a:effectLst/>
                        </a:rPr>
                        <a:t>4.0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Poster Presentation</a:t>
                      </a:r>
                      <a:endParaRPr lang="en-US" sz="1200" b="1" i="0" u="none" strike="noStrike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1181281816"/>
                  </a:ext>
                </a:extLst>
              </a:tr>
              <a:tr h="61426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19-00464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Presentation Only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u="none" strike="noStrike" dirty="0">
                          <a:effectLst/>
                        </a:rPr>
                        <a:t>A Critical Review of the Literature on Vessel Scheduling in Liner Shipping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2.5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N/A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Not recommended for presentation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2178940504"/>
                  </a:ext>
                </a:extLst>
              </a:tr>
              <a:tr h="61426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19-03893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Publication &amp; Presentation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u="none" strike="noStrike" dirty="0">
                          <a:effectLst/>
                        </a:rPr>
                        <a:t>Which New Silk Road?  An Evaluation of the Economic Geography of Russia and Kazakhstan in Relation to Proposed Eurasian Rail Corridors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2.75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1.67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51" marR="7551" marT="7551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Not recommended for publication or presentation</a:t>
                      </a:r>
                    </a:p>
                  </a:txBody>
                  <a:tcPr marL="7551" marR="7551" marT="7551" marB="0"/>
                </a:tc>
                <a:extLst>
                  <a:ext uri="{0D108BD9-81ED-4DB2-BD59-A6C34878D82A}">
                    <a16:rowId xmlns:a16="http://schemas.microsoft.com/office/drawing/2014/main" val="2797630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49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1369</TotalTime>
  <Words>1162</Words>
  <Application>Microsoft Office PowerPoint</Application>
  <PresentationFormat>On-screen Show (4:3)</PresentationFormat>
  <Paragraphs>241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Transportation Research Board  International Trade and Transportation (AT020) </vt:lpstr>
      <vt:lpstr>Meeting Agenda </vt:lpstr>
      <vt:lpstr>Welcome, Introductions, and Meeting’s Objective</vt:lpstr>
      <vt:lpstr>Meeting Minutes</vt:lpstr>
      <vt:lpstr>Paper Review</vt:lpstr>
      <vt:lpstr>Paper Review</vt:lpstr>
      <vt:lpstr>Paper Review</vt:lpstr>
      <vt:lpstr>Paper Review</vt:lpstr>
      <vt:lpstr>Paper Review</vt:lpstr>
      <vt:lpstr>Paper Review</vt:lpstr>
      <vt:lpstr>Paper Review</vt:lpstr>
      <vt:lpstr>Paper Review</vt:lpstr>
      <vt:lpstr>Research Coordinator</vt:lpstr>
      <vt:lpstr>Communications Coordinator</vt:lpstr>
      <vt:lpstr>Triennial Strategic Plan Update</vt:lpstr>
      <vt:lpstr>Mid-Year Meeting</vt:lpstr>
      <vt:lpstr>Annual Meeting</vt:lpstr>
      <vt:lpstr>Thanks for Volunteering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Trade and Transportation (AT020)</dc:title>
  <dc:creator>reviewer 1</dc:creator>
  <cp:lastModifiedBy>Villa, Juan</cp:lastModifiedBy>
  <cp:revision>36</cp:revision>
  <dcterms:created xsi:type="dcterms:W3CDTF">2017-05-08T21:09:36Z</dcterms:created>
  <dcterms:modified xsi:type="dcterms:W3CDTF">2018-12-03T21:13:56Z</dcterms:modified>
</cp:coreProperties>
</file>