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handoutMasterIdLst>
    <p:handoutMasterId r:id="rId16"/>
  </p:handoutMasterIdLst>
  <p:sldIdLst>
    <p:sldId id="256" r:id="rId2"/>
    <p:sldId id="257" r:id="rId3"/>
    <p:sldId id="259" r:id="rId4"/>
    <p:sldId id="260" r:id="rId5"/>
    <p:sldId id="261" r:id="rId6"/>
    <p:sldId id="268" r:id="rId7"/>
    <p:sldId id="262" r:id="rId8"/>
    <p:sldId id="263" r:id="rId9"/>
    <p:sldId id="264" r:id="rId10"/>
    <p:sldId id="265" r:id="rId11"/>
    <p:sldId id="266" r:id="rId12"/>
    <p:sldId id="269" r:id="rId13"/>
    <p:sldId id="267" r:id="rId14"/>
    <p:sldId id="270"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1212" y="56"/>
      </p:cViewPr>
      <p:guideLst/>
    </p:cSldViewPr>
  </p:slideViewPr>
  <p:notesTextViewPr>
    <p:cViewPr>
      <p:scale>
        <a:sx n="1" d="1"/>
        <a:sy n="1" d="1"/>
      </p:scale>
      <p:origin x="0" y="0"/>
    </p:cViewPr>
  </p:notesTextViewPr>
  <p:notesViewPr>
    <p:cSldViewPr snapToGrid="0">
      <p:cViewPr varScale="1">
        <p:scale>
          <a:sx n="51" d="100"/>
          <a:sy n="51" d="100"/>
        </p:scale>
        <p:origin x="2624"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FAD78AD-09A2-444E-BE9C-C1E51FC8D412}" type="datetimeFigureOut">
              <a:rPr lang="en-US" smtClean="0"/>
              <a:t>5/9/2017</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8C8215E-7E79-482A-928C-7C6CA97C831F}" type="slidenum">
              <a:rPr lang="en-US" smtClean="0"/>
              <a:t>‹#›</a:t>
            </a:fld>
            <a:endParaRPr lang="en-US"/>
          </a:p>
        </p:txBody>
      </p:sp>
    </p:spTree>
    <p:extLst>
      <p:ext uri="{BB962C8B-B14F-4D97-AF65-F5344CB8AC3E}">
        <p14:creationId xmlns:p14="http://schemas.microsoft.com/office/powerpoint/2010/main" val="357316400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3C85803-485A-4857-85C5-6D168EFECF4B}" type="datetimeFigureOut">
              <a:rPr lang="en-US" smtClean="0"/>
              <a:t>5/9/2017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628650" y="6417706"/>
            <a:ext cx="769462" cy="303769"/>
          </a:xfrm>
          <a:prstGeom prst="rect">
            <a:avLst/>
          </a:prstGeom>
        </p:spPr>
        <p:txBody>
          <a:bodyPr/>
          <a:lstStyle/>
          <a:p>
            <a:fld id="{DB62CF53-F1A1-4999-9B17-D0D395E5B4DA}" type="slidenum">
              <a:rPr lang="en-US" smtClean="0"/>
              <a:t>‹#›</a:t>
            </a:fld>
            <a:endParaRPr lang="en-US"/>
          </a:p>
        </p:txBody>
      </p:sp>
    </p:spTree>
    <p:extLst>
      <p:ext uri="{BB962C8B-B14F-4D97-AF65-F5344CB8AC3E}">
        <p14:creationId xmlns:p14="http://schemas.microsoft.com/office/powerpoint/2010/main" val="5115526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3C85803-485A-4857-85C5-6D168EFECF4B}" type="datetimeFigureOut">
              <a:rPr lang="en-US" smtClean="0"/>
              <a:t>5/9/2017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628650" y="6417706"/>
            <a:ext cx="769462" cy="303769"/>
          </a:xfrm>
          <a:prstGeom prst="rect">
            <a:avLst/>
          </a:prstGeom>
        </p:spPr>
        <p:txBody>
          <a:bodyPr/>
          <a:lstStyle/>
          <a:p>
            <a:fld id="{DB62CF53-F1A1-4999-9B17-D0D395E5B4DA}" type="slidenum">
              <a:rPr lang="en-US" smtClean="0"/>
              <a:t>‹#›</a:t>
            </a:fld>
            <a:endParaRPr lang="en-US"/>
          </a:p>
        </p:txBody>
      </p:sp>
    </p:spTree>
    <p:extLst>
      <p:ext uri="{BB962C8B-B14F-4D97-AF65-F5344CB8AC3E}">
        <p14:creationId xmlns:p14="http://schemas.microsoft.com/office/powerpoint/2010/main" val="11337565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3C85803-485A-4857-85C5-6D168EFECF4B}" type="datetimeFigureOut">
              <a:rPr lang="en-US" smtClean="0"/>
              <a:t>5/9/2017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628650" y="6417706"/>
            <a:ext cx="769462" cy="303769"/>
          </a:xfrm>
          <a:prstGeom prst="rect">
            <a:avLst/>
          </a:prstGeom>
        </p:spPr>
        <p:txBody>
          <a:bodyPr/>
          <a:lstStyle/>
          <a:p>
            <a:fld id="{DB62CF53-F1A1-4999-9B17-D0D395E5B4DA}" type="slidenum">
              <a:rPr lang="en-US" smtClean="0"/>
              <a:t>‹#›</a:t>
            </a:fld>
            <a:endParaRPr lang="en-US"/>
          </a:p>
        </p:txBody>
      </p:sp>
    </p:spTree>
    <p:extLst>
      <p:ext uri="{BB962C8B-B14F-4D97-AF65-F5344CB8AC3E}">
        <p14:creationId xmlns:p14="http://schemas.microsoft.com/office/powerpoint/2010/main" val="3040535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3C85803-485A-4857-85C5-6D168EFECF4B}" type="datetimeFigureOut">
              <a:rPr lang="en-US" smtClean="0"/>
              <a:t>5/9/2017</a:t>
            </a:fld>
            <a:endParaRPr lang="en-US"/>
          </a:p>
        </p:txBody>
      </p:sp>
      <p:sp>
        <p:nvSpPr>
          <p:cNvPr id="5" name="Footer Placeholder 4"/>
          <p:cNvSpPr>
            <a:spLocks noGrp="1"/>
          </p:cNvSpPr>
          <p:nvPr>
            <p:ph type="ftr" sz="quarter" idx="11"/>
          </p:nvPr>
        </p:nvSpPr>
        <p:spPr/>
        <p:txBody>
          <a:bodyPr/>
          <a:lstStyle/>
          <a:p>
            <a:r>
              <a:rPr lang="en-US" dirty="0" smtClean="0"/>
              <a:t>AT020 TRB International Trade and Transportation</a:t>
            </a:r>
          </a:p>
          <a:p>
            <a:endParaRPr lang="en-US" dirty="0"/>
          </a:p>
        </p:txBody>
      </p:sp>
      <p:sp>
        <p:nvSpPr>
          <p:cNvPr id="6" name="Slide Number Placeholder 5"/>
          <p:cNvSpPr>
            <a:spLocks noGrp="1"/>
          </p:cNvSpPr>
          <p:nvPr>
            <p:ph type="sldNum" sz="quarter" idx="12"/>
          </p:nvPr>
        </p:nvSpPr>
        <p:spPr>
          <a:xfrm>
            <a:off x="628650" y="6417706"/>
            <a:ext cx="769462" cy="303769"/>
          </a:xfrm>
          <a:prstGeom prst="rect">
            <a:avLst/>
          </a:prstGeom>
        </p:spPr>
        <p:txBody>
          <a:bodyPr/>
          <a:lstStyle/>
          <a:p>
            <a:fld id="{DB62CF53-F1A1-4999-9B17-D0D395E5B4DA}" type="slidenum">
              <a:rPr lang="en-US" smtClean="0"/>
              <a:t>‹#›</a:t>
            </a:fld>
            <a:endParaRPr lang="en-US"/>
          </a:p>
        </p:txBody>
      </p:sp>
    </p:spTree>
    <p:extLst>
      <p:ext uri="{BB962C8B-B14F-4D97-AF65-F5344CB8AC3E}">
        <p14:creationId xmlns:p14="http://schemas.microsoft.com/office/powerpoint/2010/main" val="130919327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3C85803-485A-4857-85C5-6D168EFECF4B}" type="datetimeFigureOut">
              <a:rPr lang="en-US" smtClean="0"/>
              <a:t>5/9/2017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628650" y="6417706"/>
            <a:ext cx="769462" cy="303769"/>
          </a:xfrm>
          <a:prstGeom prst="rect">
            <a:avLst/>
          </a:prstGeom>
        </p:spPr>
        <p:txBody>
          <a:bodyPr/>
          <a:lstStyle/>
          <a:p>
            <a:fld id="{DB62CF53-F1A1-4999-9B17-D0D395E5B4DA}" type="slidenum">
              <a:rPr lang="en-US" smtClean="0"/>
              <a:t>‹#›</a:t>
            </a:fld>
            <a:endParaRPr lang="en-US"/>
          </a:p>
        </p:txBody>
      </p:sp>
    </p:spTree>
    <p:extLst>
      <p:ext uri="{BB962C8B-B14F-4D97-AF65-F5344CB8AC3E}">
        <p14:creationId xmlns:p14="http://schemas.microsoft.com/office/powerpoint/2010/main" val="375430924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3C85803-485A-4857-85C5-6D168EFECF4B}" type="datetimeFigureOut">
              <a:rPr lang="en-US" smtClean="0"/>
              <a:t>5/9/2017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628650" y="6417706"/>
            <a:ext cx="769462" cy="303769"/>
          </a:xfrm>
          <a:prstGeom prst="rect">
            <a:avLst/>
          </a:prstGeom>
        </p:spPr>
        <p:txBody>
          <a:bodyPr/>
          <a:lstStyle/>
          <a:p>
            <a:fld id="{DB62CF53-F1A1-4999-9B17-D0D395E5B4DA}" type="slidenum">
              <a:rPr lang="en-US" smtClean="0"/>
              <a:t>‹#›</a:t>
            </a:fld>
            <a:endParaRPr lang="en-US"/>
          </a:p>
        </p:txBody>
      </p:sp>
    </p:spTree>
    <p:extLst>
      <p:ext uri="{BB962C8B-B14F-4D97-AF65-F5344CB8AC3E}">
        <p14:creationId xmlns:p14="http://schemas.microsoft.com/office/powerpoint/2010/main" val="3475183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a:xfrm>
            <a:off x="628650" y="6356351"/>
            <a:ext cx="2057400" cy="365125"/>
          </a:xfrm>
          <a:prstGeom prst="rect">
            <a:avLst/>
          </a:prstGeom>
        </p:spPr>
        <p:txBody>
          <a:bodyPr/>
          <a:lstStyle/>
          <a:p>
            <a:fld id="{D3C85803-485A-4857-85C5-6D168EFECF4B}" type="datetimeFigureOut">
              <a:rPr lang="en-US" smtClean="0"/>
              <a:t>5/9/2017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628650" y="6417706"/>
            <a:ext cx="769462" cy="303769"/>
          </a:xfrm>
          <a:prstGeom prst="rect">
            <a:avLst/>
          </a:prstGeom>
        </p:spPr>
        <p:txBody>
          <a:bodyPr/>
          <a:lstStyle/>
          <a:p>
            <a:fld id="{DB62CF53-F1A1-4999-9B17-D0D395E5B4DA}" type="slidenum">
              <a:rPr lang="en-US" smtClean="0"/>
              <a:t>‹#›</a:t>
            </a:fld>
            <a:endParaRPr lang="en-US"/>
          </a:p>
        </p:txBody>
      </p:sp>
    </p:spTree>
    <p:extLst>
      <p:ext uri="{BB962C8B-B14F-4D97-AF65-F5344CB8AC3E}">
        <p14:creationId xmlns:p14="http://schemas.microsoft.com/office/powerpoint/2010/main" val="2059380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a:xfrm>
            <a:off x="628650" y="6356351"/>
            <a:ext cx="2057400" cy="365125"/>
          </a:xfrm>
          <a:prstGeom prst="rect">
            <a:avLst/>
          </a:prstGeom>
        </p:spPr>
        <p:txBody>
          <a:bodyPr/>
          <a:lstStyle/>
          <a:p>
            <a:fld id="{D3C85803-485A-4857-85C5-6D168EFECF4B}" type="datetimeFigureOut">
              <a:rPr lang="en-US" smtClean="0"/>
              <a:t>5/9/2017</a:t>
            </a:fld>
            <a:endParaRPr lang="en-US"/>
          </a:p>
        </p:txBody>
      </p:sp>
      <p:sp>
        <p:nvSpPr>
          <p:cNvPr id="4" name="Footer Placeholder 3"/>
          <p:cNvSpPr>
            <a:spLocks noGrp="1"/>
          </p:cNvSpPr>
          <p:nvPr>
            <p:ph type="ftr" sz="quarter" idx="11"/>
          </p:nvPr>
        </p:nvSpPr>
        <p:spPr/>
        <p:txBody>
          <a:bodyPr/>
          <a:lstStyle/>
          <a:p>
            <a:r>
              <a:rPr lang="en-US" dirty="0" smtClean="0"/>
              <a:t>AT020 TRB International Trade and Transportation</a:t>
            </a:r>
            <a:endParaRPr lang="en-US" dirty="0"/>
          </a:p>
        </p:txBody>
      </p:sp>
      <p:sp>
        <p:nvSpPr>
          <p:cNvPr id="5" name="Slide Number Placeholder 4"/>
          <p:cNvSpPr>
            <a:spLocks noGrp="1"/>
          </p:cNvSpPr>
          <p:nvPr>
            <p:ph type="sldNum" sz="quarter" idx="12"/>
          </p:nvPr>
        </p:nvSpPr>
        <p:spPr>
          <a:xfrm>
            <a:off x="628650" y="6417706"/>
            <a:ext cx="769462" cy="303769"/>
          </a:xfrm>
          <a:prstGeom prst="rect">
            <a:avLst/>
          </a:prstGeom>
        </p:spPr>
        <p:txBody>
          <a:bodyPr/>
          <a:lstStyle/>
          <a:p>
            <a:fld id="{DB62CF53-F1A1-4999-9B17-D0D395E5B4DA}" type="slidenum">
              <a:rPr lang="en-US" smtClean="0"/>
              <a:t>‹#›</a:t>
            </a:fld>
            <a:endParaRPr lang="en-US"/>
          </a:p>
        </p:txBody>
      </p:sp>
    </p:spTree>
    <p:extLst>
      <p:ext uri="{BB962C8B-B14F-4D97-AF65-F5344CB8AC3E}">
        <p14:creationId xmlns:p14="http://schemas.microsoft.com/office/powerpoint/2010/main" val="253754515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D3C85803-485A-4857-85C5-6D168EFECF4B}" type="datetimeFigureOut">
              <a:rPr lang="en-US" smtClean="0"/>
              <a:t>5/9/2017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628650" y="6417706"/>
            <a:ext cx="769462" cy="303769"/>
          </a:xfrm>
          <a:prstGeom prst="rect">
            <a:avLst/>
          </a:prstGeom>
        </p:spPr>
        <p:txBody>
          <a:bodyPr/>
          <a:lstStyle/>
          <a:p>
            <a:fld id="{DB62CF53-F1A1-4999-9B17-D0D395E5B4DA}" type="slidenum">
              <a:rPr lang="en-US" smtClean="0"/>
              <a:t>‹#›</a:t>
            </a:fld>
            <a:endParaRPr lang="en-US"/>
          </a:p>
        </p:txBody>
      </p:sp>
    </p:spTree>
    <p:extLst>
      <p:ext uri="{BB962C8B-B14F-4D97-AF65-F5344CB8AC3E}">
        <p14:creationId xmlns:p14="http://schemas.microsoft.com/office/powerpoint/2010/main" val="2025092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3C85803-485A-4857-85C5-6D168EFECF4B}" type="datetimeFigureOut">
              <a:rPr lang="en-US" smtClean="0"/>
              <a:t>5/9/2017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628650" y="6417706"/>
            <a:ext cx="769462" cy="303769"/>
          </a:xfrm>
          <a:prstGeom prst="rect">
            <a:avLst/>
          </a:prstGeom>
        </p:spPr>
        <p:txBody>
          <a:bodyPr/>
          <a:lstStyle/>
          <a:p>
            <a:fld id="{DB62CF53-F1A1-4999-9B17-D0D395E5B4DA}" type="slidenum">
              <a:rPr lang="en-US" smtClean="0"/>
              <a:t>‹#›</a:t>
            </a:fld>
            <a:endParaRPr lang="en-US"/>
          </a:p>
        </p:txBody>
      </p:sp>
    </p:spTree>
    <p:extLst>
      <p:ext uri="{BB962C8B-B14F-4D97-AF65-F5344CB8AC3E}">
        <p14:creationId xmlns:p14="http://schemas.microsoft.com/office/powerpoint/2010/main" val="257255939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3C85803-485A-4857-85C5-6D168EFECF4B}" type="datetimeFigureOut">
              <a:rPr lang="en-US" smtClean="0"/>
              <a:t>5/9/2017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628650" y="6417706"/>
            <a:ext cx="769462" cy="303769"/>
          </a:xfrm>
          <a:prstGeom prst="rect">
            <a:avLst/>
          </a:prstGeom>
        </p:spPr>
        <p:txBody>
          <a:bodyPr/>
          <a:lstStyle/>
          <a:p>
            <a:fld id="{DB62CF53-F1A1-4999-9B17-D0D395E5B4DA}" type="slidenum">
              <a:rPr lang="en-US" smtClean="0"/>
              <a:t>‹#›</a:t>
            </a:fld>
            <a:endParaRPr lang="en-US"/>
          </a:p>
        </p:txBody>
      </p:sp>
    </p:spTree>
    <p:extLst>
      <p:ext uri="{BB962C8B-B14F-4D97-AF65-F5344CB8AC3E}">
        <p14:creationId xmlns:p14="http://schemas.microsoft.com/office/powerpoint/2010/main" val="21262758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2884013" y="6503431"/>
            <a:ext cx="5643710" cy="242412"/>
          </a:xfrm>
          <a:prstGeom prst="rect">
            <a:avLst/>
          </a:prstGeom>
        </p:spPr>
        <p:txBody>
          <a:bodyPr vert="horz" lIns="91440" tIns="45720" rIns="91440" bIns="45720" rtlCol="0" anchor="ctr"/>
          <a:lstStyle>
            <a:lvl1pPr algn="r">
              <a:defRPr sz="1200" b="1">
                <a:solidFill>
                  <a:schemeClr val="accent5"/>
                </a:solidFill>
              </a:defRPr>
            </a:lvl1pPr>
          </a:lstStyle>
          <a:p>
            <a:r>
              <a:rPr lang="en-US" dirty="0" smtClean="0"/>
              <a:t>AT020 TRB International Trade and Transportation</a:t>
            </a:r>
            <a:endParaRPr lang="en-US" dirty="0"/>
          </a:p>
        </p:txBody>
      </p:sp>
      <p:cxnSp>
        <p:nvCxnSpPr>
          <p:cNvPr id="8" name="Straight Connector 7"/>
          <p:cNvCxnSpPr/>
          <p:nvPr userDrawn="1"/>
        </p:nvCxnSpPr>
        <p:spPr>
          <a:xfrm flipV="1">
            <a:off x="628650" y="6381946"/>
            <a:ext cx="7886700" cy="28282"/>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4148254"/>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mailto:J-villa@tamu.edu"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9562"/>
          </a:xfrm>
        </p:spPr>
        <p:txBody>
          <a:bodyPr>
            <a:normAutofit fontScale="90000"/>
          </a:bodyPr>
          <a:lstStyle/>
          <a:p>
            <a:r>
              <a:rPr lang="en-US" sz="4050" b="1" dirty="0" smtClean="0">
                <a:solidFill>
                  <a:schemeClr val="accent5"/>
                </a:solidFill>
                <a:effectLst>
                  <a:outerShdw blurRad="38100" dist="38100" dir="2700000" algn="tl">
                    <a:srgbClr val="000000">
                      <a:alpha val="43137"/>
                    </a:srgbClr>
                  </a:outerShdw>
                </a:effectLst>
              </a:rPr>
              <a:t>Transportation Research Board</a:t>
            </a:r>
            <a:br>
              <a:rPr lang="en-US" sz="4050" b="1" dirty="0" smtClean="0">
                <a:solidFill>
                  <a:schemeClr val="accent5"/>
                </a:solidFill>
                <a:effectLst>
                  <a:outerShdw blurRad="38100" dist="38100" dir="2700000" algn="tl">
                    <a:srgbClr val="000000">
                      <a:alpha val="43137"/>
                    </a:srgbClr>
                  </a:outerShdw>
                </a:effectLst>
              </a:rPr>
            </a:br>
            <a:r>
              <a:rPr lang="en-US" sz="4050" b="1" dirty="0">
                <a:solidFill>
                  <a:schemeClr val="accent5"/>
                </a:solidFill>
                <a:effectLst>
                  <a:outerShdw blurRad="38100" dist="38100" dir="2700000" algn="tl">
                    <a:srgbClr val="000000">
                      <a:alpha val="43137"/>
                    </a:srgbClr>
                  </a:outerShdw>
                </a:effectLst>
              </a:rPr>
              <a:t/>
            </a:r>
            <a:br>
              <a:rPr lang="en-US" sz="4050" b="1" dirty="0">
                <a:solidFill>
                  <a:schemeClr val="accent5"/>
                </a:solidFill>
                <a:effectLst>
                  <a:outerShdw blurRad="38100" dist="38100" dir="2700000" algn="tl">
                    <a:srgbClr val="000000">
                      <a:alpha val="43137"/>
                    </a:srgbClr>
                  </a:outerShdw>
                </a:effectLst>
              </a:rPr>
            </a:br>
            <a:r>
              <a:rPr lang="en-US" sz="4050" b="1" dirty="0" smtClean="0">
                <a:solidFill>
                  <a:schemeClr val="accent5"/>
                </a:solidFill>
                <a:effectLst>
                  <a:outerShdw blurRad="38100" dist="38100" dir="2700000" algn="tl">
                    <a:srgbClr val="000000">
                      <a:alpha val="43137"/>
                    </a:srgbClr>
                  </a:outerShdw>
                </a:effectLst>
              </a:rPr>
              <a:t>International </a:t>
            </a:r>
            <a:r>
              <a:rPr lang="en-US" sz="4050" b="1" dirty="0">
                <a:solidFill>
                  <a:schemeClr val="accent5"/>
                </a:solidFill>
                <a:effectLst>
                  <a:outerShdw blurRad="38100" dist="38100" dir="2700000" algn="tl">
                    <a:srgbClr val="000000">
                      <a:alpha val="43137"/>
                    </a:srgbClr>
                  </a:outerShdw>
                </a:effectLst>
              </a:rPr>
              <a:t>Trade and Transportation (AT020)</a:t>
            </a:r>
            <a:r>
              <a:rPr lang="en-US" sz="4050" b="1" dirty="0">
                <a:effectLst>
                  <a:outerShdw blurRad="38100" dist="38100" dir="2700000" algn="tl">
                    <a:srgbClr val="000000">
                      <a:alpha val="43137"/>
                    </a:srgbClr>
                  </a:outerShdw>
                </a:effectLst>
              </a:rPr>
              <a:t/>
            </a:r>
            <a:br>
              <a:rPr lang="en-US" sz="4050" b="1" dirty="0">
                <a:effectLst>
                  <a:outerShdw blurRad="38100" dist="38100" dir="2700000" algn="tl">
                    <a:srgbClr val="000000">
                      <a:alpha val="43137"/>
                    </a:srgbClr>
                  </a:outerShdw>
                </a:effectLst>
              </a:rPr>
            </a:br>
            <a:endParaRPr lang="en-US" sz="4050" b="1"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1143000" y="4468813"/>
            <a:ext cx="6858000" cy="1655762"/>
          </a:xfrm>
        </p:spPr>
        <p:txBody>
          <a:bodyPr>
            <a:noAutofit/>
          </a:bodyPr>
          <a:lstStyle/>
          <a:p>
            <a:r>
              <a:rPr lang="en-US" sz="2700" dirty="0">
                <a:solidFill>
                  <a:schemeClr val="accent5"/>
                </a:solidFill>
              </a:rPr>
              <a:t>Pre-Mid Year Meeting</a:t>
            </a:r>
          </a:p>
          <a:p>
            <a:endParaRPr lang="en-US" sz="2700" dirty="0">
              <a:solidFill>
                <a:schemeClr val="accent5"/>
              </a:solidFill>
            </a:endParaRPr>
          </a:p>
          <a:p>
            <a:r>
              <a:rPr lang="en-US" sz="2700" dirty="0">
                <a:solidFill>
                  <a:schemeClr val="accent5"/>
                </a:solidFill>
              </a:rPr>
              <a:t>May 9, 2017</a:t>
            </a:r>
          </a:p>
        </p:txBody>
      </p:sp>
    </p:spTree>
    <p:extLst>
      <p:ext uri="{BB962C8B-B14F-4D97-AF65-F5344CB8AC3E}">
        <p14:creationId xmlns:p14="http://schemas.microsoft.com/office/powerpoint/2010/main" val="25057936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7219" y="85726"/>
            <a:ext cx="7886700" cy="994172"/>
          </a:xfrm>
        </p:spPr>
        <p:txBody>
          <a:bodyPr/>
          <a:lstStyle/>
          <a:p>
            <a:r>
              <a:rPr lang="en-US" b="1" dirty="0" smtClean="0">
                <a:solidFill>
                  <a:schemeClr val="accent5">
                    <a:lumMod val="75000"/>
                  </a:schemeClr>
                </a:solidFill>
              </a:rPr>
              <a:t>Triennial Strategic Plan</a:t>
            </a:r>
            <a:endParaRPr lang="en-US" b="1" dirty="0">
              <a:solidFill>
                <a:schemeClr val="accent5">
                  <a:lumMod val="75000"/>
                </a:schemeClr>
              </a:solidFill>
            </a:endParaRPr>
          </a:p>
        </p:txBody>
      </p:sp>
      <p:sp>
        <p:nvSpPr>
          <p:cNvPr id="4" name="object 3"/>
          <p:cNvSpPr txBox="1">
            <a:spLocks/>
          </p:cNvSpPr>
          <p:nvPr/>
        </p:nvSpPr>
        <p:spPr>
          <a:xfrm>
            <a:off x="235743" y="916337"/>
            <a:ext cx="8479631" cy="5009064"/>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57213" indent="-214313">
              <a:lnSpc>
                <a:spcPct val="100000"/>
              </a:lnSpc>
              <a:spcAft>
                <a:spcPts val="450"/>
              </a:spcAft>
            </a:pPr>
            <a:r>
              <a:rPr lang="en-US" sz="1800" b="1" dirty="0"/>
              <a:t>Risks to Global Trade. </a:t>
            </a:r>
            <a:r>
              <a:rPr lang="en-US" sz="1800" dirty="0"/>
              <a:t>Recent events demonstrate that the current period of globalization is fragile and could be rolled back by populist regimes and policies. AT020 members believe these risks are important to follow and to understand, since they will have future consequences for freight transportation infrastructure investments and operations. </a:t>
            </a:r>
          </a:p>
          <a:p>
            <a:pPr marL="557213" indent="-214313">
              <a:lnSpc>
                <a:spcPct val="100000"/>
              </a:lnSpc>
              <a:spcAft>
                <a:spcPts val="450"/>
              </a:spcAft>
            </a:pPr>
            <a:r>
              <a:rPr lang="en-US" sz="1800" b="1" dirty="0"/>
              <a:t>North American Trade and Transportation. </a:t>
            </a:r>
            <a:r>
              <a:rPr lang="en-US" sz="1800" dirty="0"/>
              <a:t>Border delays can create problems within industry supply chains and cause companies to become less competitive in the international market. AT020 will continue analyzing NA cross-border issues and other emerging ones such as implications of an altered North American trade.</a:t>
            </a:r>
          </a:p>
          <a:p>
            <a:pPr marL="557213" indent="-214313">
              <a:lnSpc>
                <a:spcPct val="100000"/>
              </a:lnSpc>
              <a:spcAft>
                <a:spcPts val="450"/>
              </a:spcAft>
            </a:pPr>
            <a:r>
              <a:rPr lang="en-US" sz="1800" b="1" dirty="0"/>
              <a:t>Future Trade Agreements. </a:t>
            </a:r>
            <a:r>
              <a:rPr lang="en-US" sz="1800" dirty="0"/>
              <a:t>AT020 will discuss the dramatic and sometimes volatile changes to the global trade agreement environment, so that local, state, and national freight transportation planners can better understand how changes will affect the nation’s freight transportation system.</a:t>
            </a:r>
            <a:endParaRPr lang="en-US" sz="1800" b="1" dirty="0"/>
          </a:p>
          <a:p>
            <a:pPr marL="557213" indent="-214313">
              <a:lnSpc>
                <a:spcPct val="100000"/>
              </a:lnSpc>
              <a:spcAft>
                <a:spcPts val="450"/>
              </a:spcAft>
            </a:pPr>
            <a:r>
              <a:rPr lang="en-US" sz="1800" b="1" dirty="0"/>
              <a:t>Impacts from Climate Change. </a:t>
            </a:r>
            <a:r>
              <a:rPr lang="en-US" sz="1800" dirty="0"/>
              <a:t>AT020 is interested in promoting activities that identify potential solutions for stabilizing or reducing CO</a:t>
            </a:r>
            <a:r>
              <a:rPr lang="en-US" sz="1800" baseline="30000" dirty="0"/>
              <a:t>2</a:t>
            </a:r>
            <a:r>
              <a:rPr lang="en-US" sz="1800" dirty="0"/>
              <a:t> emissions related to international freight transportation.</a:t>
            </a:r>
          </a:p>
        </p:txBody>
      </p:sp>
      <p:sp>
        <p:nvSpPr>
          <p:cNvPr id="5" name="Rectangle 4"/>
          <p:cNvSpPr/>
          <p:nvPr/>
        </p:nvSpPr>
        <p:spPr>
          <a:xfrm>
            <a:off x="3886200" y="6420535"/>
            <a:ext cx="4629150" cy="369332"/>
          </a:xfrm>
          <a:prstGeom prst="rect">
            <a:avLst/>
          </a:prstGeom>
        </p:spPr>
        <p:txBody>
          <a:bodyPr wrap="square">
            <a:spAutoFit/>
          </a:bodyPr>
          <a:lstStyle/>
          <a:p>
            <a:pPr algn="r"/>
            <a:r>
              <a:rPr lang="en-US" dirty="0" smtClean="0">
                <a:solidFill>
                  <a:schemeClr val="accent1">
                    <a:lumMod val="50000"/>
                  </a:schemeClr>
                </a:solidFill>
              </a:rPr>
              <a:t>AT020 International Trade and Transportation</a:t>
            </a:r>
            <a:endParaRPr lang="en-US" dirty="0">
              <a:solidFill>
                <a:schemeClr val="accent1">
                  <a:lumMod val="50000"/>
                </a:schemeClr>
              </a:solidFill>
            </a:endParaRPr>
          </a:p>
        </p:txBody>
      </p:sp>
    </p:spTree>
    <p:extLst>
      <p:ext uri="{BB962C8B-B14F-4D97-AF65-F5344CB8AC3E}">
        <p14:creationId xmlns:p14="http://schemas.microsoft.com/office/powerpoint/2010/main" val="40120875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9119" y="190501"/>
            <a:ext cx="7886700" cy="994172"/>
          </a:xfrm>
        </p:spPr>
        <p:txBody>
          <a:bodyPr/>
          <a:lstStyle/>
          <a:p>
            <a:r>
              <a:rPr lang="en-US" b="1" dirty="0" smtClean="0">
                <a:solidFill>
                  <a:schemeClr val="accent5">
                    <a:lumMod val="75000"/>
                  </a:schemeClr>
                </a:solidFill>
              </a:rPr>
              <a:t>Triennial Strategic Plan</a:t>
            </a:r>
            <a:endParaRPr lang="en-US" b="1" dirty="0">
              <a:solidFill>
                <a:schemeClr val="accent5">
                  <a:lumMod val="75000"/>
                </a:schemeClr>
              </a:solidFill>
            </a:endParaRPr>
          </a:p>
        </p:txBody>
      </p:sp>
      <p:sp>
        <p:nvSpPr>
          <p:cNvPr id="4" name="object 3"/>
          <p:cNvSpPr txBox="1">
            <a:spLocks/>
          </p:cNvSpPr>
          <p:nvPr/>
        </p:nvSpPr>
        <p:spPr>
          <a:xfrm>
            <a:off x="0" y="918718"/>
            <a:ext cx="8991599" cy="4965462"/>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57213" indent="-214313">
              <a:lnSpc>
                <a:spcPct val="100000"/>
              </a:lnSpc>
              <a:spcAft>
                <a:spcPts val="450"/>
              </a:spcAft>
            </a:pPr>
            <a:r>
              <a:rPr lang="en-US" sz="1800" b="1" dirty="0"/>
              <a:t>Opening of the Panama Canal Expansion and Trends in the Maritime Shipping Industry. </a:t>
            </a:r>
            <a:r>
              <a:rPr lang="en-US" sz="1800" dirty="0"/>
              <a:t>Analyze if the expected demand at Atlantic and Gulf ports materializes will be an important issue to follow. Other related issues are: growing ship sizes; overcapacity in the containership industry; movement of LNG; and compliance with the new International Maritime Organization requirements </a:t>
            </a:r>
            <a:endParaRPr lang="en-US" sz="1800" b="1" dirty="0"/>
          </a:p>
          <a:p>
            <a:pPr marL="0" indent="0">
              <a:lnSpc>
                <a:spcPct val="100000"/>
              </a:lnSpc>
              <a:spcAft>
                <a:spcPts val="450"/>
              </a:spcAft>
              <a:buNone/>
            </a:pPr>
            <a:r>
              <a:rPr lang="en-US" sz="1800" b="1" dirty="0"/>
              <a:t>Other Key Issues</a:t>
            </a:r>
          </a:p>
          <a:p>
            <a:pPr marL="557213" indent="-214313">
              <a:lnSpc>
                <a:spcPct val="100000"/>
              </a:lnSpc>
              <a:spcBef>
                <a:spcPts val="0"/>
              </a:spcBef>
            </a:pPr>
            <a:r>
              <a:rPr lang="en-US" sz="1800" dirty="0"/>
              <a:t>The growth in trade compared to economic growth, both globally and in the United States? </a:t>
            </a:r>
          </a:p>
          <a:p>
            <a:pPr marL="557213" indent="-214313">
              <a:lnSpc>
                <a:spcPct val="100000"/>
              </a:lnSpc>
              <a:spcBef>
                <a:spcPts val="0"/>
              </a:spcBef>
            </a:pPr>
            <a:r>
              <a:rPr lang="en-US" sz="1800" dirty="0"/>
              <a:t>What are the fundamental drivers (macroeconomic, demographic, industry, etc.) of container trade growth, globally and in the United States?</a:t>
            </a:r>
          </a:p>
          <a:p>
            <a:pPr marL="557213" indent="-214313">
              <a:lnSpc>
                <a:spcPct val="100000"/>
              </a:lnSpc>
              <a:spcBef>
                <a:spcPts val="0"/>
              </a:spcBef>
            </a:pPr>
            <a:r>
              <a:rPr lang="en-US" sz="1800" dirty="0"/>
              <a:t>The impacts of sustainability initiatives, particularly buy ‘local’ or ‘Made-in-USA’ products</a:t>
            </a:r>
          </a:p>
          <a:p>
            <a:pPr marL="557213" indent="-214313">
              <a:lnSpc>
                <a:spcPct val="100000"/>
              </a:lnSpc>
              <a:spcBef>
                <a:spcPts val="0"/>
              </a:spcBef>
            </a:pPr>
            <a:r>
              <a:rPr lang="en-US" sz="1800" dirty="0"/>
              <a:t>The impacts of 3D printing and the possibility for further automation</a:t>
            </a:r>
          </a:p>
          <a:p>
            <a:pPr marL="557213" indent="-214313">
              <a:lnSpc>
                <a:spcPct val="100000"/>
              </a:lnSpc>
              <a:spcBef>
                <a:spcPts val="0"/>
              </a:spcBef>
            </a:pPr>
            <a:r>
              <a:rPr lang="en-US" sz="1800" dirty="0"/>
              <a:t>The practice and accuracy of trade forecasts, which are used to direct infrastructure investments</a:t>
            </a:r>
          </a:p>
          <a:p>
            <a:pPr marL="557213" indent="-214313">
              <a:lnSpc>
                <a:spcPct val="100000"/>
              </a:lnSpc>
              <a:spcBef>
                <a:spcPts val="0"/>
              </a:spcBef>
            </a:pPr>
            <a:r>
              <a:rPr lang="en-US" sz="1800" dirty="0"/>
              <a:t>Can investments in U.S. transportation infrastructure lead to improved competitiveness for U.S. exports?</a:t>
            </a:r>
          </a:p>
          <a:p>
            <a:pPr marL="342900" indent="0" algn="ctr">
              <a:lnSpc>
                <a:spcPct val="100000"/>
              </a:lnSpc>
              <a:spcBef>
                <a:spcPts val="0"/>
              </a:spcBef>
              <a:spcAft>
                <a:spcPts val="450"/>
              </a:spcAft>
              <a:buNone/>
            </a:pPr>
            <a:r>
              <a:rPr lang="en-US" sz="1800" b="1" dirty="0">
                <a:solidFill>
                  <a:srgbClr val="FF0000"/>
                </a:solidFill>
              </a:rPr>
              <a:t>Comments/Suggestions???</a:t>
            </a:r>
          </a:p>
        </p:txBody>
      </p:sp>
      <p:sp>
        <p:nvSpPr>
          <p:cNvPr id="5" name="Rectangle 4"/>
          <p:cNvSpPr/>
          <p:nvPr/>
        </p:nvSpPr>
        <p:spPr>
          <a:xfrm>
            <a:off x="3886200" y="6420535"/>
            <a:ext cx="4629150" cy="369332"/>
          </a:xfrm>
          <a:prstGeom prst="rect">
            <a:avLst/>
          </a:prstGeom>
        </p:spPr>
        <p:txBody>
          <a:bodyPr wrap="square">
            <a:spAutoFit/>
          </a:bodyPr>
          <a:lstStyle/>
          <a:p>
            <a:pPr algn="r"/>
            <a:r>
              <a:rPr lang="en-US" dirty="0" smtClean="0">
                <a:solidFill>
                  <a:schemeClr val="accent1">
                    <a:lumMod val="50000"/>
                  </a:schemeClr>
                </a:solidFill>
              </a:rPr>
              <a:t>AT020 International Trade and Transportation</a:t>
            </a:r>
            <a:endParaRPr lang="en-US" dirty="0">
              <a:solidFill>
                <a:schemeClr val="accent1">
                  <a:lumMod val="50000"/>
                </a:schemeClr>
              </a:solidFill>
            </a:endParaRPr>
          </a:p>
        </p:txBody>
      </p:sp>
    </p:spTree>
    <p:extLst>
      <p:ext uri="{BB962C8B-B14F-4D97-AF65-F5344CB8AC3E}">
        <p14:creationId xmlns:p14="http://schemas.microsoft.com/office/powerpoint/2010/main" val="39321424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970" y="66676"/>
            <a:ext cx="7886700" cy="994172"/>
          </a:xfrm>
        </p:spPr>
        <p:txBody>
          <a:bodyPr>
            <a:normAutofit fontScale="90000"/>
          </a:bodyPr>
          <a:lstStyle/>
          <a:p>
            <a:r>
              <a:rPr lang="en-US" b="1" dirty="0" smtClean="0">
                <a:solidFill>
                  <a:schemeClr val="accent5"/>
                </a:solidFill>
              </a:rPr>
              <a:t>Trade and Economics Subcommittee</a:t>
            </a:r>
          </a:p>
        </p:txBody>
      </p:sp>
      <p:sp>
        <p:nvSpPr>
          <p:cNvPr id="4" name="object 3"/>
          <p:cNvSpPr txBox="1">
            <a:spLocks/>
          </p:cNvSpPr>
          <p:nvPr/>
        </p:nvSpPr>
        <p:spPr>
          <a:xfrm>
            <a:off x="254391" y="1290194"/>
            <a:ext cx="8603857" cy="4619213"/>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0">
              <a:lnSpc>
                <a:spcPct val="100000"/>
              </a:lnSpc>
              <a:spcAft>
                <a:spcPts val="450"/>
              </a:spcAft>
              <a:buNone/>
            </a:pPr>
            <a:r>
              <a:rPr lang="en-US" sz="2400" dirty="0" smtClean="0"/>
              <a:t>Scudder </a:t>
            </a:r>
            <a:r>
              <a:rPr lang="en-US" sz="2400" dirty="0"/>
              <a:t>Smith has proposed the following ideas to formally implement the Subcommittee:</a:t>
            </a:r>
          </a:p>
          <a:p>
            <a:pPr marL="600075" indent="-257175">
              <a:lnSpc>
                <a:spcPct val="100000"/>
              </a:lnSpc>
              <a:spcBef>
                <a:spcPts val="0"/>
              </a:spcBef>
            </a:pPr>
            <a:r>
              <a:rPr lang="en-US" sz="2400" dirty="0"/>
              <a:t>Hold a  working group meeting to discuss and define principal topics to be addressed and people who are interested</a:t>
            </a:r>
          </a:p>
          <a:p>
            <a:pPr marL="600075" indent="-257175">
              <a:lnSpc>
                <a:spcPct val="100000"/>
              </a:lnSpc>
              <a:spcBef>
                <a:spcPts val="0"/>
              </a:spcBef>
            </a:pPr>
            <a:r>
              <a:rPr lang="en-US" sz="2400" dirty="0"/>
              <a:t>Establish an outreach effort to think tanks and academia</a:t>
            </a:r>
          </a:p>
          <a:p>
            <a:pPr marL="600075" indent="-257175">
              <a:lnSpc>
                <a:spcPct val="100000"/>
              </a:lnSpc>
              <a:spcBef>
                <a:spcPts val="0"/>
              </a:spcBef>
            </a:pPr>
            <a:r>
              <a:rPr lang="en-US" sz="2400" dirty="0"/>
              <a:t>Hold a workshop on relevant topics at the annual meeting (Sunday?)</a:t>
            </a:r>
          </a:p>
          <a:p>
            <a:pPr marL="600075" indent="-257175">
              <a:lnSpc>
                <a:spcPct val="100000"/>
              </a:lnSpc>
              <a:spcBef>
                <a:spcPts val="0"/>
              </a:spcBef>
            </a:pPr>
            <a:r>
              <a:rPr lang="en-US" sz="2400" dirty="0"/>
              <a:t>Plan more extensive sessions for the annual meeting, perhaps one on freight day. </a:t>
            </a:r>
          </a:p>
          <a:p>
            <a:pPr marL="600075" indent="-257175">
              <a:lnSpc>
                <a:spcPct val="100000"/>
              </a:lnSpc>
              <a:spcBef>
                <a:spcPts val="0"/>
              </a:spcBef>
            </a:pPr>
            <a:r>
              <a:rPr lang="en-US" sz="2400" dirty="0"/>
              <a:t>The subcommittee should involve multiple TRB </a:t>
            </a:r>
            <a:r>
              <a:rPr lang="en-US" sz="2400" dirty="0" smtClean="0"/>
              <a:t>committees</a:t>
            </a:r>
          </a:p>
          <a:p>
            <a:pPr marL="600075" indent="-257175">
              <a:lnSpc>
                <a:spcPct val="100000"/>
              </a:lnSpc>
              <a:spcBef>
                <a:spcPts val="0"/>
              </a:spcBef>
            </a:pPr>
            <a:r>
              <a:rPr lang="en-US" sz="2400" dirty="0" smtClean="0"/>
              <a:t>The </a:t>
            </a:r>
            <a:r>
              <a:rPr lang="en-US" sz="2400" dirty="0"/>
              <a:t>topics we have identified should be a focus of paper requests and reviews</a:t>
            </a:r>
            <a:r>
              <a:rPr lang="en-US" sz="2400" dirty="0" smtClean="0"/>
              <a:t>.</a:t>
            </a:r>
            <a:endParaRPr lang="en-US" sz="2400" dirty="0"/>
          </a:p>
        </p:txBody>
      </p:sp>
      <p:sp>
        <p:nvSpPr>
          <p:cNvPr id="5" name="Rectangle 4"/>
          <p:cNvSpPr/>
          <p:nvPr/>
        </p:nvSpPr>
        <p:spPr>
          <a:xfrm>
            <a:off x="3886200" y="6420535"/>
            <a:ext cx="4629150" cy="369332"/>
          </a:xfrm>
          <a:prstGeom prst="rect">
            <a:avLst/>
          </a:prstGeom>
        </p:spPr>
        <p:txBody>
          <a:bodyPr wrap="square">
            <a:spAutoFit/>
          </a:bodyPr>
          <a:lstStyle/>
          <a:p>
            <a:pPr algn="r"/>
            <a:r>
              <a:rPr lang="en-US" dirty="0" smtClean="0">
                <a:solidFill>
                  <a:schemeClr val="accent1">
                    <a:lumMod val="50000"/>
                  </a:schemeClr>
                </a:solidFill>
              </a:rPr>
              <a:t>AT020 International Trade and Transportation</a:t>
            </a:r>
            <a:endParaRPr lang="en-US" dirty="0">
              <a:solidFill>
                <a:schemeClr val="accent1">
                  <a:lumMod val="50000"/>
                </a:schemeClr>
              </a:solidFill>
            </a:endParaRPr>
          </a:p>
        </p:txBody>
      </p:sp>
    </p:spTree>
    <p:extLst>
      <p:ext uri="{BB962C8B-B14F-4D97-AF65-F5344CB8AC3E}">
        <p14:creationId xmlns:p14="http://schemas.microsoft.com/office/powerpoint/2010/main" val="25775098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7218" y="95251"/>
            <a:ext cx="7886700" cy="994172"/>
          </a:xfrm>
        </p:spPr>
        <p:txBody>
          <a:bodyPr/>
          <a:lstStyle/>
          <a:p>
            <a:r>
              <a:rPr lang="en-US" b="1" dirty="0" smtClean="0">
                <a:solidFill>
                  <a:schemeClr val="accent5"/>
                </a:solidFill>
              </a:rPr>
              <a:t>Key Dates</a:t>
            </a:r>
          </a:p>
        </p:txBody>
      </p:sp>
      <p:sp>
        <p:nvSpPr>
          <p:cNvPr id="4" name="object 3"/>
          <p:cNvSpPr txBox="1">
            <a:spLocks/>
          </p:cNvSpPr>
          <p:nvPr/>
        </p:nvSpPr>
        <p:spPr>
          <a:xfrm>
            <a:off x="254393" y="1604519"/>
            <a:ext cx="8353826" cy="323165"/>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57213" indent="-214313">
              <a:lnSpc>
                <a:spcPct val="100000"/>
              </a:lnSpc>
              <a:spcAft>
                <a:spcPts val="450"/>
              </a:spcAft>
            </a:pPr>
            <a:endParaRPr lang="en-US" sz="2100" b="1" dirty="0">
              <a:solidFill>
                <a:srgbClr val="FF0000"/>
              </a:solidFill>
            </a:endParaRPr>
          </a:p>
        </p:txBody>
      </p:sp>
      <p:sp>
        <p:nvSpPr>
          <p:cNvPr id="3" name="Rectangle 2"/>
          <p:cNvSpPr/>
          <p:nvPr/>
        </p:nvSpPr>
        <p:spPr>
          <a:xfrm>
            <a:off x="314324" y="938705"/>
            <a:ext cx="8179594" cy="5447645"/>
          </a:xfrm>
          <a:prstGeom prst="rect">
            <a:avLst/>
          </a:prstGeom>
        </p:spPr>
        <p:txBody>
          <a:bodyPr wrap="square">
            <a:spAutoFit/>
          </a:bodyPr>
          <a:lstStyle/>
          <a:p>
            <a:pPr marL="266700" indent="-257175">
              <a:spcBef>
                <a:spcPts val="900"/>
              </a:spcBef>
              <a:buClr>
                <a:schemeClr val="accent5"/>
              </a:buClr>
              <a:buFont typeface="Wingdings"/>
              <a:buChar char=""/>
              <a:tabLst>
                <a:tab pos="267176" algn="l"/>
              </a:tabLst>
            </a:pPr>
            <a:r>
              <a:rPr lang="en-US" sz="2400" spc="-4" dirty="0">
                <a:cs typeface="Arial"/>
              </a:rPr>
              <a:t>M</a:t>
            </a:r>
            <a:r>
              <a:rPr lang="en-US" sz="2400" spc="-8" dirty="0">
                <a:cs typeface="Arial"/>
              </a:rPr>
              <a:t>a</a:t>
            </a:r>
            <a:r>
              <a:rPr lang="en-US" sz="2400" dirty="0">
                <a:cs typeface="Arial"/>
              </a:rPr>
              <a:t>y </a:t>
            </a:r>
            <a:r>
              <a:rPr lang="en-US" sz="2400" spc="-8" dirty="0">
                <a:cs typeface="Arial"/>
              </a:rPr>
              <a:t>16</a:t>
            </a:r>
            <a:r>
              <a:rPr lang="en-US" sz="2400" spc="-4" dirty="0">
                <a:cs typeface="Arial"/>
              </a:rPr>
              <a:t>-</a:t>
            </a:r>
            <a:r>
              <a:rPr lang="en-US" sz="2400" spc="-8" dirty="0">
                <a:cs typeface="Arial"/>
              </a:rPr>
              <a:t>1</a:t>
            </a:r>
            <a:r>
              <a:rPr lang="en-US" sz="2400" dirty="0">
                <a:cs typeface="Arial"/>
              </a:rPr>
              <a:t>8</a:t>
            </a:r>
            <a:r>
              <a:rPr lang="en-US" sz="2400" spc="4" dirty="0">
                <a:cs typeface="Arial"/>
              </a:rPr>
              <a:t> </a:t>
            </a:r>
            <a:r>
              <a:rPr lang="en-US" sz="2400" dirty="0">
                <a:cs typeface="Arial"/>
              </a:rPr>
              <a:t>:</a:t>
            </a:r>
            <a:r>
              <a:rPr lang="en-US" sz="2400" spc="11" dirty="0">
                <a:cs typeface="Arial"/>
              </a:rPr>
              <a:t> </a:t>
            </a:r>
            <a:r>
              <a:rPr lang="en-US" sz="2400" dirty="0">
                <a:cs typeface="Arial"/>
              </a:rPr>
              <a:t>M</a:t>
            </a:r>
            <a:r>
              <a:rPr lang="en-US" sz="2400" spc="-8" dirty="0">
                <a:cs typeface="Arial"/>
              </a:rPr>
              <a:t>id</a:t>
            </a:r>
            <a:r>
              <a:rPr lang="en-US" sz="2400" spc="-23" dirty="0">
                <a:cs typeface="Arial"/>
              </a:rPr>
              <a:t>y</a:t>
            </a:r>
            <a:r>
              <a:rPr lang="en-US" sz="2400" spc="-8" dirty="0">
                <a:cs typeface="Arial"/>
              </a:rPr>
              <a:t>ea</a:t>
            </a:r>
            <a:r>
              <a:rPr lang="en-US" sz="2400" dirty="0">
                <a:cs typeface="Arial"/>
              </a:rPr>
              <a:t>r</a:t>
            </a:r>
            <a:r>
              <a:rPr lang="en-US" sz="2400" spc="26" dirty="0">
                <a:cs typeface="Arial"/>
              </a:rPr>
              <a:t> </a:t>
            </a:r>
            <a:r>
              <a:rPr lang="en-US" sz="2400" dirty="0">
                <a:cs typeface="Arial"/>
              </a:rPr>
              <a:t>M</a:t>
            </a:r>
            <a:r>
              <a:rPr lang="en-US" sz="2400" spc="-8" dirty="0">
                <a:cs typeface="Arial"/>
              </a:rPr>
              <a:t>ee</a:t>
            </a:r>
            <a:r>
              <a:rPr lang="en-US" sz="2400" dirty="0">
                <a:cs typeface="Arial"/>
              </a:rPr>
              <a:t>ti</a:t>
            </a:r>
            <a:r>
              <a:rPr lang="en-US" sz="2400" spc="-8" dirty="0">
                <a:cs typeface="Arial"/>
              </a:rPr>
              <a:t>n</a:t>
            </a:r>
            <a:r>
              <a:rPr lang="en-US" sz="2400" dirty="0">
                <a:cs typeface="Arial"/>
              </a:rPr>
              <a:t>g</a:t>
            </a:r>
            <a:r>
              <a:rPr lang="en-US" sz="2400" spc="4" dirty="0">
                <a:cs typeface="Arial"/>
              </a:rPr>
              <a:t> </a:t>
            </a:r>
            <a:r>
              <a:rPr lang="en-US" sz="2400" dirty="0">
                <a:cs typeface="Arial"/>
              </a:rPr>
              <a:t>in c</a:t>
            </a:r>
            <a:r>
              <a:rPr lang="en-US" sz="2400" spc="-8" dirty="0">
                <a:cs typeface="Arial"/>
              </a:rPr>
              <a:t>on</a:t>
            </a:r>
            <a:r>
              <a:rPr lang="en-US" sz="2400" dirty="0">
                <a:cs typeface="Arial"/>
              </a:rPr>
              <a:t>j</a:t>
            </a:r>
            <a:r>
              <a:rPr lang="en-US" sz="2400" spc="-11" dirty="0">
                <a:cs typeface="Arial"/>
              </a:rPr>
              <a:t>u</a:t>
            </a:r>
            <a:r>
              <a:rPr lang="en-US" sz="2400" spc="-8" dirty="0">
                <a:cs typeface="Arial"/>
              </a:rPr>
              <a:t>n</a:t>
            </a:r>
            <a:r>
              <a:rPr lang="en-US" sz="2400" dirty="0">
                <a:cs typeface="Arial"/>
              </a:rPr>
              <a:t>cti</a:t>
            </a:r>
            <a:r>
              <a:rPr lang="en-US" sz="2400" spc="-8" dirty="0">
                <a:cs typeface="Arial"/>
              </a:rPr>
              <a:t>o</a:t>
            </a:r>
            <a:r>
              <a:rPr lang="en-US" sz="2400" dirty="0">
                <a:cs typeface="Arial"/>
              </a:rPr>
              <a:t>n</a:t>
            </a:r>
            <a:r>
              <a:rPr lang="en-US" sz="2400" spc="15" dirty="0">
                <a:cs typeface="Arial"/>
              </a:rPr>
              <a:t> </a:t>
            </a:r>
            <a:r>
              <a:rPr lang="en-US" sz="2400" spc="-34" dirty="0">
                <a:cs typeface="Arial"/>
              </a:rPr>
              <a:t>w</a:t>
            </a:r>
            <a:r>
              <a:rPr lang="en-US" sz="2400" dirty="0">
                <a:cs typeface="Arial"/>
              </a:rPr>
              <a:t>ith</a:t>
            </a:r>
            <a:r>
              <a:rPr lang="en-US" sz="2400" spc="23" dirty="0">
                <a:cs typeface="Arial"/>
              </a:rPr>
              <a:t> </a:t>
            </a:r>
            <a:r>
              <a:rPr lang="en-US" sz="2400" dirty="0">
                <a:cs typeface="Arial"/>
              </a:rPr>
              <a:t>Fre</a:t>
            </a:r>
            <a:r>
              <a:rPr lang="en-US" sz="2400" spc="-8" dirty="0">
                <a:cs typeface="Arial"/>
              </a:rPr>
              <a:t>igh</a:t>
            </a:r>
            <a:r>
              <a:rPr lang="en-US" sz="2400" dirty="0">
                <a:cs typeface="Arial"/>
              </a:rPr>
              <a:t>t D</a:t>
            </a:r>
            <a:r>
              <a:rPr lang="en-US" sz="2400" spc="-11" dirty="0">
                <a:cs typeface="Arial"/>
              </a:rPr>
              <a:t>a</a:t>
            </a:r>
            <a:r>
              <a:rPr lang="en-US" sz="2400" dirty="0">
                <a:cs typeface="Arial"/>
              </a:rPr>
              <a:t>ta Worksh</a:t>
            </a:r>
            <a:r>
              <a:rPr lang="en-US" sz="2400" spc="-8" dirty="0">
                <a:cs typeface="Arial"/>
              </a:rPr>
              <a:t>o</a:t>
            </a:r>
            <a:r>
              <a:rPr lang="en-US" sz="2400" dirty="0">
                <a:cs typeface="Arial"/>
              </a:rPr>
              <a:t>p</a:t>
            </a:r>
          </a:p>
          <a:p>
            <a:pPr marL="266700" marR="78581" indent="-257175">
              <a:spcBef>
                <a:spcPts val="900"/>
              </a:spcBef>
              <a:buClr>
                <a:schemeClr val="accent5"/>
              </a:buClr>
              <a:buFont typeface="Wingdings"/>
              <a:buChar char=""/>
              <a:tabLst>
                <a:tab pos="267176" algn="l"/>
              </a:tabLst>
            </a:pPr>
            <a:r>
              <a:rPr lang="en-US" sz="2400" dirty="0">
                <a:cs typeface="Arial"/>
              </a:rPr>
              <a:t>Ju</a:t>
            </a:r>
            <a:r>
              <a:rPr lang="en-US" sz="2400" spc="-8" dirty="0">
                <a:cs typeface="Arial"/>
              </a:rPr>
              <a:t>n</a:t>
            </a:r>
            <a:r>
              <a:rPr lang="en-US" sz="2400" dirty="0">
                <a:cs typeface="Arial"/>
              </a:rPr>
              <a:t>e</a:t>
            </a:r>
            <a:r>
              <a:rPr lang="en-US" sz="2400" spc="4" dirty="0">
                <a:cs typeface="Arial"/>
              </a:rPr>
              <a:t> </a:t>
            </a:r>
            <a:r>
              <a:rPr lang="en-US" sz="2400" dirty="0">
                <a:cs typeface="Arial"/>
              </a:rPr>
              <a:t>1</a:t>
            </a:r>
            <a:r>
              <a:rPr lang="en-US" sz="2400" spc="-8" dirty="0">
                <a:cs typeface="Arial"/>
              </a:rPr>
              <a:t>5</a:t>
            </a:r>
            <a:r>
              <a:rPr lang="en-US" sz="2400" dirty="0">
                <a:cs typeface="Arial"/>
              </a:rPr>
              <a:t>:</a:t>
            </a:r>
            <a:r>
              <a:rPr lang="en-US" sz="2400" spc="4" dirty="0">
                <a:cs typeface="Arial"/>
              </a:rPr>
              <a:t> </a:t>
            </a:r>
            <a:r>
              <a:rPr lang="en-US" sz="2400" dirty="0">
                <a:cs typeface="Arial"/>
              </a:rPr>
              <a:t>Pre</a:t>
            </a:r>
            <a:r>
              <a:rPr lang="en-US" sz="2400" spc="-8" dirty="0">
                <a:cs typeface="Arial"/>
              </a:rPr>
              <a:t>l</a:t>
            </a:r>
            <a:r>
              <a:rPr lang="en-US" sz="2400" dirty="0">
                <a:cs typeface="Arial"/>
              </a:rPr>
              <a:t>im</a:t>
            </a:r>
            <a:r>
              <a:rPr lang="en-US" sz="2400" spc="-8" dirty="0">
                <a:cs typeface="Arial"/>
              </a:rPr>
              <a:t>i</a:t>
            </a:r>
            <a:r>
              <a:rPr lang="en-US" sz="2400" dirty="0">
                <a:cs typeface="Arial"/>
              </a:rPr>
              <a:t>n</a:t>
            </a:r>
            <a:r>
              <a:rPr lang="en-US" sz="2400" spc="-8" dirty="0">
                <a:cs typeface="Arial"/>
              </a:rPr>
              <a:t>a</a:t>
            </a:r>
            <a:r>
              <a:rPr lang="en-US" sz="2400" dirty="0">
                <a:cs typeface="Arial"/>
              </a:rPr>
              <a:t>ry</a:t>
            </a:r>
            <a:r>
              <a:rPr lang="en-US" sz="2400" spc="8" dirty="0">
                <a:cs typeface="Arial"/>
              </a:rPr>
              <a:t> </a:t>
            </a:r>
            <a:r>
              <a:rPr lang="en-US" sz="2400" dirty="0">
                <a:cs typeface="Arial"/>
              </a:rPr>
              <a:t>sess</a:t>
            </a:r>
            <a:r>
              <a:rPr lang="en-US" sz="2400" spc="-8" dirty="0">
                <a:cs typeface="Arial"/>
              </a:rPr>
              <a:t>i</a:t>
            </a:r>
            <a:r>
              <a:rPr lang="en-US" sz="2400" dirty="0">
                <a:cs typeface="Arial"/>
              </a:rPr>
              <a:t>o</a:t>
            </a:r>
            <a:r>
              <a:rPr lang="en-US" sz="2400" spc="-8" dirty="0">
                <a:cs typeface="Arial"/>
              </a:rPr>
              <a:t>n</a:t>
            </a:r>
            <a:r>
              <a:rPr lang="en-US" sz="2400" dirty="0">
                <a:cs typeface="Arial"/>
              </a:rPr>
              <a:t>s</a:t>
            </a:r>
            <a:r>
              <a:rPr lang="en-US" sz="2400" spc="15" dirty="0">
                <a:cs typeface="Arial"/>
              </a:rPr>
              <a:t> </a:t>
            </a:r>
            <a:r>
              <a:rPr lang="en-US" sz="2400" spc="-4" dirty="0">
                <a:cs typeface="Arial"/>
              </a:rPr>
              <a:t>an</a:t>
            </a:r>
            <a:r>
              <a:rPr lang="en-US" sz="2400" dirty="0">
                <a:cs typeface="Arial"/>
              </a:rPr>
              <a:t>d</a:t>
            </a:r>
            <a:r>
              <a:rPr lang="en-US" sz="2400" spc="8" dirty="0">
                <a:cs typeface="Arial"/>
              </a:rPr>
              <a:t> </a:t>
            </a:r>
            <a:r>
              <a:rPr lang="en-US" sz="2400" u="sng" spc="-30" dirty="0">
                <a:cs typeface="Arial"/>
              </a:rPr>
              <a:t>w</a:t>
            </a:r>
            <a:r>
              <a:rPr lang="en-US" sz="2400" u="sng" dirty="0">
                <a:cs typeface="Arial"/>
              </a:rPr>
              <a:t>orkshop</a:t>
            </a:r>
            <a:r>
              <a:rPr lang="en-US" sz="2400" dirty="0">
                <a:cs typeface="Arial"/>
              </a:rPr>
              <a:t>s</a:t>
            </a:r>
            <a:r>
              <a:rPr lang="en-US" sz="2400" spc="23" dirty="0">
                <a:cs typeface="Arial"/>
              </a:rPr>
              <a:t> </a:t>
            </a:r>
            <a:r>
              <a:rPr lang="en-US" sz="2400" dirty="0">
                <a:cs typeface="Arial"/>
              </a:rPr>
              <a:t>for </a:t>
            </a:r>
            <a:r>
              <a:rPr lang="en-US" sz="2400" spc="4" dirty="0">
                <a:cs typeface="Arial"/>
              </a:rPr>
              <a:t>t</a:t>
            </a:r>
            <a:r>
              <a:rPr lang="en-US" sz="2400" dirty="0">
                <a:cs typeface="Arial"/>
              </a:rPr>
              <a:t>he</a:t>
            </a:r>
            <a:r>
              <a:rPr lang="en-US" sz="2400" spc="-4" dirty="0">
                <a:cs typeface="Arial"/>
              </a:rPr>
              <a:t> 201</a:t>
            </a:r>
            <a:r>
              <a:rPr lang="en-US" sz="2400" dirty="0">
                <a:cs typeface="Arial"/>
              </a:rPr>
              <a:t>8</a:t>
            </a:r>
            <a:r>
              <a:rPr lang="en-US" sz="2400" spc="4" dirty="0">
                <a:cs typeface="Arial"/>
              </a:rPr>
              <a:t> </a:t>
            </a:r>
            <a:r>
              <a:rPr lang="en-US" sz="2400" spc="8" dirty="0">
                <a:cs typeface="Arial"/>
              </a:rPr>
              <a:t>T</a:t>
            </a:r>
            <a:r>
              <a:rPr lang="en-US" sz="2400" dirty="0">
                <a:cs typeface="Arial"/>
              </a:rPr>
              <a:t>RB</a:t>
            </a:r>
            <a:r>
              <a:rPr lang="en-US" sz="2400" spc="-11" dirty="0">
                <a:cs typeface="Arial"/>
              </a:rPr>
              <a:t> </a:t>
            </a:r>
            <a:r>
              <a:rPr lang="en-US" sz="2400" dirty="0">
                <a:cs typeface="Arial"/>
              </a:rPr>
              <a:t>A</a:t>
            </a:r>
            <a:r>
              <a:rPr lang="en-US" sz="2400" spc="-8" dirty="0">
                <a:cs typeface="Arial"/>
              </a:rPr>
              <a:t>n</a:t>
            </a:r>
            <a:r>
              <a:rPr lang="en-US" sz="2400" dirty="0">
                <a:cs typeface="Arial"/>
              </a:rPr>
              <a:t>n</a:t>
            </a:r>
            <a:r>
              <a:rPr lang="en-US" sz="2400" spc="-8" dirty="0">
                <a:cs typeface="Arial"/>
              </a:rPr>
              <a:t>u</a:t>
            </a:r>
            <a:r>
              <a:rPr lang="en-US" sz="2400" dirty="0">
                <a:cs typeface="Arial"/>
              </a:rPr>
              <a:t>al Me</a:t>
            </a:r>
            <a:r>
              <a:rPr lang="en-US" sz="2400" spc="-8" dirty="0">
                <a:cs typeface="Arial"/>
              </a:rPr>
              <a:t>e</a:t>
            </a:r>
            <a:r>
              <a:rPr lang="en-US" sz="2400" dirty="0">
                <a:cs typeface="Arial"/>
              </a:rPr>
              <a:t>ting</a:t>
            </a:r>
            <a:r>
              <a:rPr lang="en-US" sz="2400" spc="4" dirty="0">
                <a:cs typeface="Arial"/>
              </a:rPr>
              <a:t> </a:t>
            </a:r>
            <a:r>
              <a:rPr lang="en-US" sz="2400" dirty="0">
                <a:cs typeface="Arial"/>
              </a:rPr>
              <a:t>d</a:t>
            </a:r>
            <a:r>
              <a:rPr lang="en-US" sz="2400" spc="-8" dirty="0">
                <a:cs typeface="Arial"/>
              </a:rPr>
              <a:t>u</a:t>
            </a:r>
            <a:r>
              <a:rPr lang="en-US" sz="2400" dirty="0">
                <a:cs typeface="Arial"/>
              </a:rPr>
              <a:t>e</a:t>
            </a:r>
          </a:p>
          <a:p>
            <a:pPr marL="266700" indent="-257175">
              <a:spcBef>
                <a:spcPts val="900"/>
              </a:spcBef>
              <a:buClr>
                <a:schemeClr val="accent5"/>
              </a:buClr>
              <a:buFont typeface="Wingdings"/>
              <a:buChar char=""/>
              <a:tabLst>
                <a:tab pos="267176" algn="l"/>
              </a:tabLst>
            </a:pPr>
            <a:r>
              <a:rPr lang="en-US" sz="2400" dirty="0">
                <a:cs typeface="Arial"/>
              </a:rPr>
              <a:t>A</a:t>
            </a:r>
            <a:r>
              <a:rPr lang="en-US" sz="2400" spc="-8" dirty="0">
                <a:cs typeface="Arial"/>
              </a:rPr>
              <a:t>u</a:t>
            </a:r>
            <a:r>
              <a:rPr lang="en-US" sz="2400" dirty="0">
                <a:cs typeface="Arial"/>
              </a:rPr>
              <a:t>g</a:t>
            </a:r>
            <a:r>
              <a:rPr lang="en-US" sz="2400" spc="-8" dirty="0">
                <a:cs typeface="Arial"/>
              </a:rPr>
              <a:t>u</a:t>
            </a:r>
            <a:r>
              <a:rPr lang="en-US" sz="2400" dirty="0">
                <a:cs typeface="Arial"/>
              </a:rPr>
              <a:t>st</a:t>
            </a:r>
            <a:r>
              <a:rPr lang="en-US" sz="2400" spc="4" dirty="0">
                <a:cs typeface="Arial"/>
              </a:rPr>
              <a:t> </a:t>
            </a:r>
            <a:r>
              <a:rPr lang="en-US" sz="2400" dirty="0">
                <a:cs typeface="Arial"/>
              </a:rPr>
              <a:t>1: D</a:t>
            </a:r>
            <a:r>
              <a:rPr lang="en-US" sz="2400" spc="-8" dirty="0">
                <a:cs typeface="Arial"/>
              </a:rPr>
              <a:t>e</a:t>
            </a:r>
            <a:r>
              <a:rPr lang="en-US" sz="2400" dirty="0">
                <a:cs typeface="Arial"/>
              </a:rPr>
              <a:t>a</a:t>
            </a:r>
            <a:r>
              <a:rPr lang="en-US" sz="2400" spc="-8" dirty="0">
                <a:cs typeface="Arial"/>
              </a:rPr>
              <a:t>d</a:t>
            </a:r>
            <a:r>
              <a:rPr lang="en-US" sz="2400" dirty="0">
                <a:cs typeface="Arial"/>
              </a:rPr>
              <a:t>l</a:t>
            </a:r>
            <a:r>
              <a:rPr lang="en-US" sz="2400" spc="-8" dirty="0">
                <a:cs typeface="Arial"/>
              </a:rPr>
              <a:t>i</a:t>
            </a:r>
            <a:r>
              <a:rPr lang="en-US" sz="2400" dirty="0">
                <a:cs typeface="Arial"/>
              </a:rPr>
              <a:t>ne</a:t>
            </a:r>
            <a:r>
              <a:rPr lang="en-US" sz="2400" spc="15" dirty="0">
                <a:cs typeface="Arial"/>
              </a:rPr>
              <a:t> </a:t>
            </a:r>
            <a:r>
              <a:rPr lang="en-US" sz="2400" dirty="0">
                <a:cs typeface="Arial"/>
              </a:rPr>
              <a:t>for su</a:t>
            </a:r>
            <a:r>
              <a:rPr lang="en-US" sz="2400" spc="-8" dirty="0">
                <a:cs typeface="Arial"/>
              </a:rPr>
              <a:t>b</a:t>
            </a:r>
            <a:r>
              <a:rPr lang="en-US" sz="2400" dirty="0">
                <a:cs typeface="Arial"/>
              </a:rPr>
              <a:t>miss</a:t>
            </a:r>
            <a:r>
              <a:rPr lang="en-US" sz="2400" spc="-8" dirty="0">
                <a:cs typeface="Arial"/>
              </a:rPr>
              <a:t>i</a:t>
            </a:r>
            <a:r>
              <a:rPr lang="en-US" sz="2400" dirty="0">
                <a:cs typeface="Arial"/>
              </a:rPr>
              <a:t>on</a:t>
            </a:r>
            <a:r>
              <a:rPr lang="en-US" sz="2400" spc="11" dirty="0">
                <a:cs typeface="Arial"/>
              </a:rPr>
              <a:t> </a:t>
            </a:r>
            <a:r>
              <a:rPr lang="en-US" sz="2400" dirty="0">
                <a:cs typeface="Arial"/>
              </a:rPr>
              <a:t>of</a:t>
            </a:r>
            <a:r>
              <a:rPr lang="en-US" sz="2400" spc="-8" dirty="0">
                <a:cs typeface="Arial"/>
              </a:rPr>
              <a:t> </a:t>
            </a:r>
            <a:r>
              <a:rPr lang="en-US" sz="2400" dirty="0">
                <a:cs typeface="Arial"/>
              </a:rPr>
              <a:t>p</a:t>
            </a:r>
            <a:r>
              <a:rPr lang="en-US" sz="2400" spc="-8" dirty="0">
                <a:cs typeface="Arial"/>
              </a:rPr>
              <a:t>a</a:t>
            </a:r>
            <a:r>
              <a:rPr lang="en-US" sz="2400" dirty="0">
                <a:cs typeface="Arial"/>
              </a:rPr>
              <a:t>p</a:t>
            </a:r>
            <a:r>
              <a:rPr lang="en-US" sz="2400" spc="-8" dirty="0">
                <a:cs typeface="Arial"/>
              </a:rPr>
              <a:t>e</a:t>
            </a:r>
            <a:r>
              <a:rPr lang="en-US" sz="2400" dirty="0">
                <a:cs typeface="Arial"/>
              </a:rPr>
              <a:t>rs</a:t>
            </a:r>
            <a:r>
              <a:rPr lang="en-US" sz="2400" spc="8" dirty="0">
                <a:cs typeface="Arial"/>
              </a:rPr>
              <a:t> </a:t>
            </a:r>
            <a:r>
              <a:rPr lang="en-US" sz="2400" dirty="0">
                <a:cs typeface="Arial"/>
              </a:rPr>
              <a:t>by a</a:t>
            </a:r>
            <a:r>
              <a:rPr lang="en-US" sz="2400" spc="-8" dirty="0">
                <a:cs typeface="Arial"/>
              </a:rPr>
              <a:t>u</a:t>
            </a:r>
            <a:r>
              <a:rPr lang="en-US" sz="2400" dirty="0">
                <a:cs typeface="Arial"/>
              </a:rPr>
              <a:t>th</a:t>
            </a:r>
            <a:r>
              <a:rPr lang="en-US" sz="2400" spc="-8" dirty="0">
                <a:cs typeface="Arial"/>
              </a:rPr>
              <a:t>o</a:t>
            </a:r>
            <a:r>
              <a:rPr lang="en-US" sz="2400" dirty="0">
                <a:cs typeface="Arial"/>
              </a:rPr>
              <a:t>rs</a:t>
            </a:r>
          </a:p>
          <a:p>
            <a:pPr marL="266700" indent="-257175">
              <a:spcBef>
                <a:spcPts val="900"/>
              </a:spcBef>
              <a:buClr>
                <a:schemeClr val="accent5"/>
              </a:buClr>
              <a:buFont typeface="Wingdings"/>
              <a:buChar char=""/>
              <a:tabLst>
                <a:tab pos="267176" algn="l"/>
              </a:tabLst>
            </a:pPr>
            <a:r>
              <a:rPr lang="en-US" sz="2400" dirty="0">
                <a:cs typeface="Arial"/>
              </a:rPr>
              <a:t>S</a:t>
            </a:r>
            <a:r>
              <a:rPr lang="en-US" sz="2400" spc="-8" dirty="0">
                <a:cs typeface="Arial"/>
              </a:rPr>
              <a:t>e</a:t>
            </a:r>
            <a:r>
              <a:rPr lang="en-US" sz="2400" dirty="0">
                <a:cs typeface="Arial"/>
              </a:rPr>
              <a:t>pt</a:t>
            </a:r>
            <a:r>
              <a:rPr lang="en-US" sz="2400" spc="-8" dirty="0">
                <a:cs typeface="Arial"/>
              </a:rPr>
              <a:t>e</a:t>
            </a:r>
            <a:r>
              <a:rPr lang="en-US" sz="2400" dirty="0">
                <a:cs typeface="Arial"/>
              </a:rPr>
              <a:t>mb</a:t>
            </a:r>
            <a:r>
              <a:rPr lang="en-US" sz="2400" spc="-8" dirty="0">
                <a:cs typeface="Arial"/>
              </a:rPr>
              <a:t>e</a:t>
            </a:r>
            <a:r>
              <a:rPr lang="en-US" sz="2400" dirty="0">
                <a:cs typeface="Arial"/>
              </a:rPr>
              <a:t>r</a:t>
            </a:r>
            <a:r>
              <a:rPr lang="en-US" sz="2400" spc="8" dirty="0">
                <a:cs typeface="Arial"/>
              </a:rPr>
              <a:t> </a:t>
            </a:r>
            <a:r>
              <a:rPr lang="en-US" sz="2400" dirty="0">
                <a:cs typeface="Arial"/>
              </a:rPr>
              <a:t>1</a:t>
            </a:r>
            <a:r>
              <a:rPr lang="en-US" sz="2400" spc="-8" dirty="0">
                <a:cs typeface="Arial"/>
              </a:rPr>
              <a:t>5</a:t>
            </a:r>
            <a:r>
              <a:rPr lang="en-US" sz="2400" dirty="0">
                <a:cs typeface="Arial"/>
              </a:rPr>
              <a:t>:</a:t>
            </a:r>
            <a:r>
              <a:rPr lang="en-US" sz="2400" spc="4" dirty="0">
                <a:cs typeface="Arial"/>
              </a:rPr>
              <a:t> </a:t>
            </a:r>
            <a:r>
              <a:rPr lang="en-US" sz="2400" dirty="0">
                <a:cs typeface="Arial"/>
              </a:rPr>
              <a:t>P</a:t>
            </a:r>
            <a:r>
              <a:rPr lang="en-US" sz="2400" spc="-8" dirty="0">
                <a:cs typeface="Arial"/>
              </a:rPr>
              <a:t>a</a:t>
            </a:r>
            <a:r>
              <a:rPr lang="en-US" sz="2400" dirty="0">
                <a:cs typeface="Arial"/>
              </a:rPr>
              <a:t>p</a:t>
            </a:r>
            <a:r>
              <a:rPr lang="en-US" sz="2400" spc="-8" dirty="0">
                <a:cs typeface="Arial"/>
              </a:rPr>
              <a:t>e</a:t>
            </a:r>
            <a:r>
              <a:rPr lang="en-US" sz="2400" dirty="0">
                <a:cs typeface="Arial"/>
              </a:rPr>
              <a:t>r</a:t>
            </a:r>
            <a:r>
              <a:rPr lang="en-US" sz="2400" spc="8" dirty="0">
                <a:cs typeface="Arial"/>
              </a:rPr>
              <a:t> </a:t>
            </a:r>
            <a:r>
              <a:rPr lang="en-US" sz="2400" dirty="0">
                <a:cs typeface="Arial"/>
              </a:rPr>
              <a:t>rev</a:t>
            </a:r>
            <a:r>
              <a:rPr lang="en-US" sz="2400" spc="-8" dirty="0">
                <a:cs typeface="Arial"/>
              </a:rPr>
              <a:t>i</a:t>
            </a:r>
            <a:r>
              <a:rPr lang="en-US" sz="2400" dirty="0">
                <a:cs typeface="Arial"/>
              </a:rPr>
              <a:t>e</a:t>
            </a:r>
            <a:r>
              <a:rPr lang="en-US" sz="2400" spc="-34" dirty="0">
                <a:cs typeface="Arial"/>
              </a:rPr>
              <a:t>w</a:t>
            </a:r>
            <a:r>
              <a:rPr lang="en-US" sz="2400" dirty="0">
                <a:cs typeface="Arial"/>
              </a:rPr>
              <a:t>s</a:t>
            </a:r>
            <a:r>
              <a:rPr lang="en-US" sz="2400" spc="38" dirty="0">
                <a:cs typeface="Arial"/>
              </a:rPr>
              <a:t> </a:t>
            </a:r>
            <a:r>
              <a:rPr lang="en-US" sz="2400" dirty="0">
                <a:cs typeface="Arial"/>
              </a:rPr>
              <a:t>by</a:t>
            </a:r>
            <a:r>
              <a:rPr lang="en-US" sz="2400" spc="-4" dirty="0">
                <a:cs typeface="Arial"/>
              </a:rPr>
              <a:t> </a:t>
            </a:r>
            <a:r>
              <a:rPr lang="en-US" sz="2400" dirty="0">
                <a:cs typeface="Arial"/>
              </a:rPr>
              <a:t>i</a:t>
            </a:r>
            <a:r>
              <a:rPr lang="en-US" sz="2400" spc="-8" dirty="0">
                <a:cs typeface="Arial"/>
              </a:rPr>
              <a:t>n</a:t>
            </a:r>
            <a:r>
              <a:rPr lang="en-US" sz="2400" dirty="0">
                <a:cs typeface="Arial"/>
              </a:rPr>
              <a:t>d</a:t>
            </a:r>
            <a:r>
              <a:rPr lang="en-US" sz="2400" spc="-8" dirty="0">
                <a:cs typeface="Arial"/>
              </a:rPr>
              <a:t>i</a:t>
            </a:r>
            <a:r>
              <a:rPr lang="en-US" sz="2400" dirty="0">
                <a:cs typeface="Arial"/>
              </a:rPr>
              <a:t>vi</a:t>
            </a:r>
            <a:r>
              <a:rPr lang="en-US" sz="2400" spc="-8" dirty="0">
                <a:cs typeface="Arial"/>
              </a:rPr>
              <a:t>d</a:t>
            </a:r>
            <a:r>
              <a:rPr lang="en-US" sz="2400" dirty="0">
                <a:cs typeface="Arial"/>
              </a:rPr>
              <a:t>u</a:t>
            </a:r>
            <a:r>
              <a:rPr lang="en-US" sz="2400" spc="-8" dirty="0">
                <a:cs typeface="Arial"/>
              </a:rPr>
              <a:t>a</a:t>
            </a:r>
            <a:r>
              <a:rPr lang="en-US" sz="2400" dirty="0">
                <a:cs typeface="Arial"/>
              </a:rPr>
              <a:t>l</a:t>
            </a:r>
            <a:r>
              <a:rPr lang="en-US" sz="2400" spc="15" dirty="0">
                <a:cs typeface="Arial"/>
              </a:rPr>
              <a:t> </a:t>
            </a:r>
            <a:r>
              <a:rPr lang="en-US" sz="2400" dirty="0">
                <a:cs typeface="Arial"/>
              </a:rPr>
              <a:t>rev</a:t>
            </a:r>
            <a:r>
              <a:rPr lang="en-US" sz="2400" spc="-8" dirty="0">
                <a:cs typeface="Arial"/>
              </a:rPr>
              <a:t>i</a:t>
            </a:r>
            <a:r>
              <a:rPr lang="en-US" sz="2400" dirty="0">
                <a:cs typeface="Arial"/>
              </a:rPr>
              <a:t>e</a:t>
            </a:r>
            <a:r>
              <a:rPr lang="en-US" sz="2400" spc="-34" dirty="0">
                <a:cs typeface="Arial"/>
              </a:rPr>
              <a:t>w</a:t>
            </a:r>
            <a:r>
              <a:rPr lang="en-US" sz="2400" dirty="0">
                <a:cs typeface="Arial"/>
              </a:rPr>
              <a:t>ers</a:t>
            </a:r>
            <a:r>
              <a:rPr lang="en-US" sz="2400" spc="41" dirty="0">
                <a:cs typeface="Arial"/>
              </a:rPr>
              <a:t> </a:t>
            </a:r>
            <a:r>
              <a:rPr lang="en-US" sz="2400" dirty="0">
                <a:cs typeface="Arial"/>
              </a:rPr>
              <a:t>d</a:t>
            </a:r>
            <a:r>
              <a:rPr lang="en-US" sz="2400" spc="-8" dirty="0">
                <a:cs typeface="Arial"/>
              </a:rPr>
              <a:t>u</a:t>
            </a:r>
            <a:r>
              <a:rPr lang="en-US" sz="2400" dirty="0">
                <a:cs typeface="Arial"/>
              </a:rPr>
              <a:t>e</a:t>
            </a:r>
          </a:p>
          <a:p>
            <a:pPr marL="266700" marR="11906" indent="-257175">
              <a:spcBef>
                <a:spcPts val="900"/>
              </a:spcBef>
              <a:buClr>
                <a:schemeClr val="accent5"/>
              </a:buClr>
              <a:buFont typeface="Wingdings"/>
              <a:buChar char=""/>
              <a:tabLst>
                <a:tab pos="267176" algn="l"/>
              </a:tabLst>
            </a:pPr>
            <a:r>
              <a:rPr lang="en-US" sz="2400" dirty="0">
                <a:cs typeface="Arial"/>
              </a:rPr>
              <a:t>Oc</a:t>
            </a:r>
            <a:r>
              <a:rPr lang="en-US" sz="2400" spc="4" dirty="0">
                <a:cs typeface="Arial"/>
              </a:rPr>
              <a:t>t</a:t>
            </a:r>
            <a:r>
              <a:rPr lang="en-US" sz="2400" dirty="0">
                <a:cs typeface="Arial"/>
              </a:rPr>
              <a:t>o</a:t>
            </a:r>
            <a:r>
              <a:rPr lang="en-US" sz="2400" spc="-8" dirty="0">
                <a:cs typeface="Arial"/>
              </a:rPr>
              <a:t>b</a:t>
            </a:r>
            <a:r>
              <a:rPr lang="en-US" sz="2400" dirty="0">
                <a:cs typeface="Arial"/>
              </a:rPr>
              <a:t>er </a:t>
            </a:r>
            <a:r>
              <a:rPr lang="en-US" sz="2400" spc="-8" dirty="0">
                <a:cs typeface="Arial"/>
              </a:rPr>
              <a:t>1</a:t>
            </a:r>
            <a:r>
              <a:rPr lang="en-US" sz="2400" dirty="0">
                <a:cs typeface="Arial"/>
              </a:rPr>
              <a:t>:</a:t>
            </a:r>
            <a:r>
              <a:rPr lang="en-US" sz="2400" spc="4" dirty="0">
                <a:cs typeface="Arial"/>
              </a:rPr>
              <a:t> </a:t>
            </a:r>
            <a:r>
              <a:rPr lang="en-US" sz="2400" dirty="0">
                <a:cs typeface="Arial"/>
              </a:rPr>
              <a:t>All</a:t>
            </a:r>
            <a:r>
              <a:rPr lang="en-US" sz="2400" spc="-4" dirty="0">
                <a:cs typeface="Arial"/>
              </a:rPr>
              <a:t> </a:t>
            </a:r>
            <a:r>
              <a:rPr lang="en-US" sz="2400" dirty="0">
                <a:cs typeface="Arial"/>
              </a:rPr>
              <a:t>p</a:t>
            </a:r>
            <a:r>
              <a:rPr lang="en-US" sz="2400" spc="-8" dirty="0">
                <a:cs typeface="Arial"/>
              </a:rPr>
              <a:t>a</a:t>
            </a:r>
            <a:r>
              <a:rPr lang="en-US" sz="2400" dirty="0">
                <a:cs typeface="Arial"/>
              </a:rPr>
              <a:t>p</a:t>
            </a:r>
            <a:r>
              <a:rPr lang="en-US" sz="2400" spc="-8" dirty="0">
                <a:cs typeface="Arial"/>
              </a:rPr>
              <a:t>e</a:t>
            </a:r>
            <a:r>
              <a:rPr lang="en-US" sz="2400" dirty="0">
                <a:cs typeface="Arial"/>
              </a:rPr>
              <a:t>r</a:t>
            </a:r>
            <a:r>
              <a:rPr lang="en-US" sz="2400" spc="8" dirty="0">
                <a:cs typeface="Arial"/>
              </a:rPr>
              <a:t> </a:t>
            </a:r>
            <a:r>
              <a:rPr lang="en-US" sz="2400" dirty="0">
                <a:cs typeface="Arial"/>
              </a:rPr>
              <a:t>pr</a:t>
            </a:r>
            <a:r>
              <a:rPr lang="en-US" sz="2400" spc="-8" dirty="0">
                <a:cs typeface="Arial"/>
              </a:rPr>
              <a:t>e</a:t>
            </a:r>
            <a:r>
              <a:rPr lang="en-US" sz="2400" dirty="0">
                <a:cs typeface="Arial"/>
              </a:rPr>
              <a:t>se</a:t>
            </a:r>
            <a:r>
              <a:rPr lang="en-US" sz="2400" spc="-8" dirty="0">
                <a:cs typeface="Arial"/>
              </a:rPr>
              <a:t>n</a:t>
            </a:r>
            <a:r>
              <a:rPr lang="en-US" sz="2400" dirty="0">
                <a:cs typeface="Arial"/>
              </a:rPr>
              <a:t>tati</a:t>
            </a:r>
            <a:r>
              <a:rPr lang="en-US" sz="2400" spc="-8" dirty="0">
                <a:cs typeface="Arial"/>
              </a:rPr>
              <a:t>o</a:t>
            </a:r>
            <a:r>
              <a:rPr lang="en-US" sz="2400" dirty="0">
                <a:cs typeface="Arial"/>
              </a:rPr>
              <a:t>n</a:t>
            </a:r>
            <a:r>
              <a:rPr lang="en-US" sz="2400" spc="19" dirty="0">
                <a:cs typeface="Arial"/>
              </a:rPr>
              <a:t> </a:t>
            </a:r>
            <a:r>
              <a:rPr lang="en-US" sz="2400" dirty="0">
                <a:cs typeface="Arial"/>
              </a:rPr>
              <a:t>d</a:t>
            </a:r>
            <a:r>
              <a:rPr lang="en-US" sz="2400" spc="-8" dirty="0">
                <a:cs typeface="Arial"/>
              </a:rPr>
              <a:t>e</a:t>
            </a:r>
            <a:r>
              <a:rPr lang="en-US" sz="2400" dirty="0">
                <a:cs typeface="Arial"/>
              </a:rPr>
              <a:t>cis</a:t>
            </a:r>
            <a:r>
              <a:rPr lang="en-US" sz="2400" spc="-8" dirty="0">
                <a:cs typeface="Arial"/>
              </a:rPr>
              <a:t>i</a:t>
            </a:r>
            <a:r>
              <a:rPr lang="en-US" sz="2400" dirty="0">
                <a:cs typeface="Arial"/>
              </a:rPr>
              <a:t>o</a:t>
            </a:r>
            <a:r>
              <a:rPr lang="en-US" sz="2400" spc="-8" dirty="0">
                <a:cs typeface="Arial"/>
              </a:rPr>
              <a:t>n</a:t>
            </a:r>
            <a:r>
              <a:rPr lang="en-US" sz="2400" dirty="0">
                <a:cs typeface="Arial"/>
              </a:rPr>
              <a:t>s</a:t>
            </a:r>
            <a:r>
              <a:rPr lang="en-US" sz="2400" spc="8" dirty="0">
                <a:cs typeface="Arial"/>
              </a:rPr>
              <a:t> </a:t>
            </a:r>
            <a:r>
              <a:rPr lang="en-US" sz="2400" dirty="0">
                <a:cs typeface="Arial"/>
              </a:rPr>
              <a:t>a</a:t>
            </a:r>
            <a:r>
              <a:rPr lang="en-US" sz="2400" spc="-8" dirty="0">
                <a:cs typeface="Arial"/>
              </a:rPr>
              <a:t>n</a:t>
            </a:r>
            <a:r>
              <a:rPr lang="en-US" sz="2400" dirty="0">
                <a:cs typeface="Arial"/>
              </a:rPr>
              <a:t>d</a:t>
            </a:r>
            <a:r>
              <a:rPr lang="en-US" sz="2400" spc="4" dirty="0">
                <a:cs typeface="Arial"/>
              </a:rPr>
              <a:t> </a:t>
            </a:r>
            <a:r>
              <a:rPr lang="en-US" sz="2400" dirty="0">
                <a:cs typeface="Arial"/>
              </a:rPr>
              <a:t>A</a:t>
            </a:r>
            <a:r>
              <a:rPr lang="en-US" sz="2400" spc="-8" dirty="0">
                <a:cs typeface="Arial"/>
              </a:rPr>
              <a:t>n</a:t>
            </a:r>
            <a:r>
              <a:rPr lang="en-US" sz="2400" dirty="0">
                <a:cs typeface="Arial"/>
              </a:rPr>
              <a:t>n</a:t>
            </a:r>
            <a:r>
              <a:rPr lang="en-US" sz="2400" spc="-8" dirty="0">
                <a:cs typeface="Arial"/>
              </a:rPr>
              <a:t>u</a:t>
            </a:r>
            <a:r>
              <a:rPr lang="en-US" sz="2400" dirty="0">
                <a:cs typeface="Arial"/>
              </a:rPr>
              <a:t>al</a:t>
            </a:r>
            <a:r>
              <a:rPr lang="en-US" sz="2400" spc="8" dirty="0">
                <a:cs typeface="Arial"/>
              </a:rPr>
              <a:t> </a:t>
            </a:r>
            <a:r>
              <a:rPr lang="en-US" sz="2400" dirty="0">
                <a:cs typeface="Arial"/>
              </a:rPr>
              <a:t>Me</a:t>
            </a:r>
            <a:r>
              <a:rPr lang="en-US" sz="2400" spc="-8" dirty="0">
                <a:cs typeface="Arial"/>
              </a:rPr>
              <a:t>e</a:t>
            </a:r>
            <a:r>
              <a:rPr lang="en-US" sz="2400" dirty="0">
                <a:cs typeface="Arial"/>
              </a:rPr>
              <a:t>ting</a:t>
            </a:r>
            <a:r>
              <a:rPr lang="en-US" sz="2400" spc="4" dirty="0">
                <a:cs typeface="Arial"/>
              </a:rPr>
              <a:t> </a:t>
            </a:r>
            <a:r>
              <a:rPr lang="en-US" sz="2400" dirty="0">
                <a:cs typeface="Arial"/>
              </a:rPr>
              <a:t>sess</a:t>
            </a:r>
            <a:r>
              <a:rPr lang="en-US" sz="2400" spc="-8" dirty="0">
                <a:cs typeface="Arial"/>
              </a:rPr>
              <a:t>i</a:t>
            </a:r>
            <a:r>
              <a:rPr lang="en-US" sz="2400" dirty="0">
                <a:cs typeface="Arial"/>
              </a:rPr>
              <a:t>on d</a:t>
            </a:r>
            <a:r>
              <a:rPr lang="en-US" sz="2400" spc="-8" dirty="0">
                <a:cs typeface="Arial"/>
              </a:rPr>
              <a:t>e</a:t>
            </a:r>
            <a:r>
              <a:rPr lang="en-US" sz="2400" dirty="0">
                <a:cs typeface="Arial"/>
              </a:rPr>
              <a:t>tai</a:t>
            </a:r>
            <a:r>
              <a:rPr lang="en-US" sz="2400" spc="-8" dirty="0">
                <a:cs typeface="Arial"/>
              </a:rPr>
              <a:t>l</a:t>
            </a:r>
            <a:r>
              <a:rPr lang="en-US" sz="2400" dirty="0">
                <a:cs typeface="Arial"/>
              </a:rPr>
              <a:t>s</a:t>
            </a:r>
            <a:r>
              <a:rPr lang="en-US" sz="2400" spc="8" dirty="0">
                <a:cs typeface="Arial"/>
              </a:rPr>
              <a:t> </a:t>
            </a:r>
            <a:r>
              <a:rPr lang="en-US" sz="2400" dirty="0">
                <a:cs typeface="Arial"/>
              </a:rPr>
              <a:t>d</a:t>
            </a:r>
            <a:r>
              <a:rPr lang="en-US" sz="2400" spc="-8" dirty="0">
                <a:cs typeface="Arial"/>
              </a:rPr>
              <a:t>u</a:t>
            </a:r>
            <a:r>
              <a:rPr lang="en-US" sz="2400" dirty="0">
                <a:cs typeface="Arial"/>
              </a:rPr>
              <a:t>e</a:t>
            </a:r>
          </a:p>
          <a:p>
            <a:pPr marL="266700" indent="-257175">
              <a:spcBef>
                <a:spcPts val="900"/>
              </a:spcBef>
              <a:buClr>
                <a:schemeClr val="accent5"/>
              </a:buClr>
              <a:buFont typeface="Wingdings"/>
              <a:buChar char=""/>
              <a:tabLst>
                <a:tab pos="267176" algn="l"/>
              </a:tabLst>
            </a:pPr>
            <a:r>
              <a:rPr lang="en-US" sz="2400" dirty="0">
                <a:cs typeface="Arial"/>
              </a:rPr>
              <a:t>Oc</a:t>
            </a:r>
            <a:r>
              <a:rPr lang="en-US" sz="2400" spc="4" dirty="0">
                <a:cs typeface="Arial"/>
              </a:rPr>
              <a:t>t</a:t>
            </a:r>
            <a:r>
              <a:rPr lang="en-US" sz="2400" dirty="0">
                <a:cs typeface="Arial"/>
              </a:rPr>
              <a:t>o</a:t>
            </a:r>
            <a:r>
              <a:rPr lang="en-US" sz="2400" spc="-8" dirty="0">
                <a:cs typeface="Arial"/>
              </a:rPr>
              <a:t>b</a:t>
            </a:r>
            <a:r>
              <a:rPr lang="en-US" sz="2400" dirty="0">
                <a:cs typeface="Arial"/>
              </a:rPr>
              <a:t>er </a:t>
            </a:r>
            <a:r>
              <a:rPr lang="en-US" sz="2400" spc="-8" dirty="0">
                <a:cs typeface="Arial"/>
              </a:rPr>
              <a:t>1</a:t>
            </a:r>
            <a:r>
              <a:rPr lang="en-US" sz="2400" spc="-4" dirty="0">
                <a:cs typeface="Arial"/>
              </a:rPr>
              <a:t>5</a:t>
            </a:r>
            <a:r>
              <a:rPr lang="en-US" sz="2400" dirty="0">
                <a:cs typeface="Arial"/>
              </a:rPr>
              <a:t>:</a:t>
            </a:r>
            <a:r>
              <a:rPr lang="en-US" sz="2400" spc="4" dirty="0">
                <a:cs typeface="Arial"/>
              </a:rPr>
              <a:t> </a:t>
            </a:r>
            <a:r>
              <a:rPr lang="en-US" sz="2400" dirty="0">
                <a:cs typeface="Arial"/>
              </a:rPr>
              <a:t>N</a:t>
            </a:r>
            <a:r>
              <a:rPr lang="en-US" sz="2400" spc="-8" dirty="0">
                <a:cs typeface="Arial"/>
              </a:rPr>
              <a:t>C</a:t>
            </a:r>
            <a:r>
              <a:rPr lang="en-US" sz="2400" dirty="0">
                <a:cs typeface="Arial"/>
              </a:rPr>
              <a:t>H</a:t>
            </a:r>
            <a:r>
              <a:rPr lang="en-US" sz="2400" spc="-8" dirty="0">
                <a:cs typeface="Arial"/>
              </a:rPr>
              <a:t>R</a:t>
            </a:r>
            <a:r>
              <a:rPr lang="en-US" sz="2400" dirty="0">
                <a:cs typeface="Arial"/>
              </a:rPr>
              <a:t>P</a:t>
            </a:r>
            <a:r>
              <a:rPr lang="en-US" sz="2400" spc="8" dirty="0">
                <a:cs typeface="Arial"/>
              </a:rPr>
              <a:t> </a:t>
            </a:r>
            <a:r>
              <a:rPr lang="en-US" sz="2400" dirty="0">
                <a:cs typeface="Arial"/>
              </a:rPr>
              <a:t>pr</a:t>
            </a:r>
            <a:r>
              <a:rPr lang="en-US" sz="2400" spc="-8" dirty="0">
                <a:cs typeface="Arial"/>
              </a:rPr>
              <a:t>o</a:t>
            </a:r>
            <a:r>
              <a:rPr lang="en-US" sz="2400" dirty="0">
                <a:cs typeface="Arial"/>
              </a:rPr>
              <a:t>b</a:t>
            </a:r>
            <a:r>
              <a:rPr lang="en-US" sz="2400" spc="-8" dirty="0">
                <a:cs typeface="Arial"/>
              </a:rPr>
              <a:t>l</a:t>
            </a:r>
            <a:r>
              <a:rPr lang="en-US" sz="2400" dirty="0">
                <a:cs typeface="Arial"/>
              </a:rPr>
              <a:t>em</a:t>
            </a:r>
            <a:r>
              <a:rPr lang="en-US" sz="2400" spc="4" dirty="0">
                <a:cs typeface="Arial"/>
              </a:rPr>
              <a:t> </a:t>
            </a:r>
            <a:r>
              <a:rPr lang="en-US" sz="2400" dirty="0">
                <a:cs typeface="Arial"/>
              </a:rPr>
              <a:t>statem</a:t>
            </a:r>
            <a:r>
              <a:rPr lang="en-US" sz="2400" spc="-8" dirty="0">
                <a:cs typeface="Arial"/>
              </a:rPr>
              <a:t>e</a:t>
            </a:r>
            <a:r>
              <a:rPr lang="en-US" sz="2400" dirty="0">
                <a:cs typeface="Arial"/>
              </a:rPr>
              <a:t>nts d</a:t>
            </a:r>
            <a:r>
              <a:rPr lang="en-US" sz="2400" spc="-8" dirty="0">
                <a:cs typeface="Arial"/>
              </a:rPr>
              <a:t>u</a:t>
            </a:r>
            <a:r>
              <a:rPr lang="en-US" sz="2400" dirty="0">
                <a:cs typeface="Arial"/>
              </a:rPr>
              <a:t>e</a:t>
            </a:r>
          </a:p>
          <a:p>
            <a:pPr marL="266700" indent="-257175">
              <a:spcBef>
                <a:spcPts val="900"/>
              </a:spcBef>
              <a:buClr>
                <a:schemeClr val="accent5"/>
              </a:buClr>
              <a:buFont typeface="Wingdings"/>
              <a:buChar char=""/>
              <a:tabLst>
                <a:tab pos="267176" algn="l"/>
              </a:tabLst>
            </a:pPr>
            <a:r>
              <a:rPr lang="en-US" sz="2400" dirty="0">
                <a:cs typeface="Arial"/>
              </a:rPr>
              <a:t>Ja</a:t>
            </a:r>
            <a:r>
              <a:rPr lang="en-US" sz="2400" spc="-8" dirty="0">
                <a:cs typeface="Arial"/>
              </a:rPr>
              <a:t>n</a:t>
            </a:r>
            <a:r>
              <a:rPr lang="en-US" sz="2400" dirty="0">
                <a:cs typeface="Arial"/>
              </a:rPr>
              <a:t>u</a:t>
            </a:r>
            <a:r>
              <a:rPr lang="en-US" sz="2400" spc="-8" dirty="0">
                <a:cs typeface="Arial"/>
              </a:rPr>
              <a:t>a</a:t>
            </a:r>
            <a:r>
              <a:rPr lang="en-US" sz="2400" dirty="0">
                <a:cs typeface="Arial"/>
              </a:rPr>
              <a:t>ry</a:t>
            </a:r>
            <a:r>
              <a:rPr lang="en-US" sz="2400" spc="8" dirty="0">
                <a:cs typeface="Arial"/>
              </a:rPr>
              <a:t> </a:t>
            </a:r>
            <a:r>
              <a:rPr lang="en-US" sz="2400" spc="-4" dirty="0">
                <a:cs typeface="Arial"/>
              </a:rPr>
              <a:t>7</a:t>
            </a:r>
            <a:r>
              <a:rPr lang="en-US" sz="2400" dirty="0">
                <a:cs typeface="Arial"/>
              </a:rPr>
              <a:t>-1</a:t>
            </a:r>
            <a:r>
              <a:rPr lang="en-US" sz="2400" spc="-8" dirty="0">
                <a:cs typeface="Arial"/>
              </a:rPr>
              <a:t>1</a:t>
            </a:r>
            <a:r>
              <a:rPr lang="en-US" sz="2400" dirty="0">
                <a:cs typeface="Arial"/>
              </a:rPr>
              <a:t>,</a:t>
            </a:r>
            <a:r>
              <a:rPr lang="en-US" sz="2400" spc="4" dirty="0">
                <a:cs typeface="Arial"/>
              </a:rPr>
              <a:t> </a:t>
            </a:r>
            <a:r>
              <a:rPr lang="en-US" sz="2400" dirty="0">
                <a:cs typeface="Arial"/>
              </a:rPr>
              <a:t>2</a:t>
            </a:r>
            <a:r>
              <a:rPr lang="en-US" sz="2400" spc="-8" dirty="0">
                <a:cs typeface="Arial"/>
              </a:rPr>
              <a:t>0</a:t>
            </a:r>
            <a:r>
              <a:rPr lang="en-US" sz="2400" dirty="0">
                <a:cs typeface="Arial"/>
              </a:rPr>
              <a:t>1</a:t>
            </a:r>
            <a:r>
              <a:rPr lang="en-US" sz="2400" spc="-8" dirty="0">
                <a:cs typeface="Arial"/>
              </a:rPr>
              <a:t>8</a:t>
            </a:r>
            <a:r>
              <a:rPr lang="en-US" sz="2400" dirty="0">
                <a:cs typeface="Arial"/>
              </a:rPr>
              <a:t>:</a:t>
            </a:r>
            <a:r>
              <a:rPr lang="en-US" sz="2400" spc="11" dirty="0">
                <a:cs typeface="Arial"/>
              </a:rPr>
              <a:t> </a:t>
            </a:r>
            <a:r>
              <a:rPr lang="en-US" sz="2400" spc="8" dirty="0">
                <a:cs typeface="Arial"/>
              </a:rPr>
              <a:t>T</a:t>
            </a:r>
            <a:r>
              <a:rPr lang="en-US" sz="2400" dirty="0">
                <a:cs typeface="Arial"/>
              </a:rPr>
              <a:t>RB</a:t>
            </a:r>
            <a:r>
              <a:rPr lang="en-US" sz="2400" spc="-11" dirty="0">
                <a:cs typeface="Arial"/>
              </a:rPr>
              <a:t> </a:t>
            </a:r>
            <a:r>
              <a:rPr lang="en-US" sz="2400" dirty="0">
                <a:cs typeface="Arial"/>
              </a:rPr>
              <a:t>A</a:t>
            </a:r>
            <a:r>
              <a:rPr lang="en-US" sz="2400" spc="-8" dirty="0">
                <a:cs typeface="Arial"/>
              </a:rPr>
              <a:t>n</a:t>
            </a:r>
            <a:r>
              <a:rPr lang="en-US" sz="2400" dirty="0">
                <a:cs typeface="Arial"/>
              </a:rPr>
              <a:t>n</a:t>
            </a:r>
            <a:r>
              <a:rPr lang="en-US" sz="2400" spc="-8" dirty="0">
                <a:cs typeface="Arial"/>
              </a:rPr>
              <a:t>u</a:t>
            </a:r>
            <a:r>
              <a:rPr lang="en-US" sz="2400" dirty="0">
                <a:cs typeface="Arial"/>
              </a:rPr>
              <a:t>al</a:t>
            </a:r>
            <a:r>
              <a:rPr lang="en-US" sz="2400" spc="4" dirty="0">
                <a:cs typeface="Arial"/>
              </a:rPr>
              <a:t> </a:t>
            </a:r>
            <a:r>
              <a:rPr lang="en-US" sz="2400" dirty="0">
                <a:cs typeface="Arial"/>
              </a:rPr>
              <a:t>Me</a:t>
            </a:r>
            <a:r>
              <a:rPr lang="en-US" sz="2400" spc="-8" dirty="0">
                <a:cs typeface="Arial"/>
              </a:rPr>
              <a:t>e</a:t>
            </a:r>
            <a:r>
              <a:rPr lang="en-US" sz="2400" dirty="0">
                <a:cs typeface="Arial"/>
              </a:rPr>
              <a:t>ting</a:t>
            </a:r>
          </a:p>
          <a:p>
            <a:pPr marL="266700" indent="-257175">
              <a:spcBef>
                <a:spcPts val="900"/>
              </a:spcBef>
              <a:buClr>
                <a:schemeClr val="accent5"/>
              </a:buClr>
              <a:buFont typeface="Wingdings"/>
              <a:buChar char=""/>
              <a:tabLst>
                <a:tab pos="267176" algn="l"/>
              </a:tabLst>
            </a:pPr>
            <a:endParaRPr lang="en-US" sz="2400" dirty="0">
              <a:cs typeface="Arial"/>
            </a:endParaRPr>
          </a:p>
          <a:p>
            <a:pPr marL="9525">
              <a:spcBef>
                <a:spcPts val="900"/>
              </a:spcBef>
              <a:buClr>
                <a:schemeClr val="accent5"/>
              </a:buClr>
              <a:tabLst>
                <a:tab pos="267176" algn="l"/>
              </a:tabLst>
            </a:pPr>
            <a:r>
              <a:rPr lang="en-US" sz="2400" dirty="0">
                <a:solidFill>
                  <a:srgbClr val="FF0000"/>
                </a:solidFill>
                <a:cs typeface="Arial"/>
              </a:rPr>
              <a:t>Call for Papers ???  Due very soon</a:t>
            </a:r>
            <a:endParaRPr lang="en-US" sz="2400" dirty="0">
              <a:solidFill>
                <a:srgbClr val="FF0000"/>
              </a:solidFill>
            </a:endParaRPr>
          </a:p>
        </p:txBody>
      </p:sp>
      <p:sp>
        <p:nvSpPr>
          <p:cNvPr id="5" name="Rectangle 4"/>
          <p:cNvSpPr/>
          <p:nvPr/>
        </p:nvSpPr>
        <p:spPr>
          <a:xfrm>
            <a:off x="3886200" y="6420535"/>
            <a:ext cx="4629150" cy="369332"/>
          </a:xfrm>
          <a:prstGeom prst="rect">
            <a:avLst/>
          </a:prstGeom>
        </p:spPr>
        <p:txBody>
          <a:bodyPr wrap="square">
            <a:spAutoFit/>
          </a:bodyPr>
          <a:lstStyle/>
          <a:p>
            <a:pPr algn="r"/>
            <a:r>
              <a:rPr lang="en-US" dirty="0" smtClean="0">
                <a:solidFill>
                  <a:schemeClr val="accent1">
                    <a:lumMod val="50000"/>
                  </a:schemeClr>
                </a:solidFill>
              </a:rPr>
              <a:t>AT020 International Trade and Transportation</a:t>
            </a:r>
            <a:endParaRPr lang="en-US" dirty="0">
              <a:solidFill>
                <a:schemeClr val="accent1">
                  <a:lumMod val="50000"/>
                </a:schemeClr>
              </a:solidFill>
            </a:endParaRPr>
          </a:p>
        </p:txBody>
      </p:sp>
    </p:spTree>
    <p:extLst>
      <p:ext uri="{BB962C8B-B14F-4D97-AF65-F5344CB8AC3E}">
        <p14:creationId xmlns:p14="http://schemas.microsoft.com/office/powerpoint/2010/main" val="38566078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1519" y="610347"/>
            <a:ext cx="7886700" cy="994172"/>
          </a:xfrm>
        </p:spPr>
        <p:txBody>
          <a:bodyPr>
            <a:normAutofit fontScale="90000"/>
          </a:bodyPr>
          <a:lstStyle/>
          <a:p>
            <a:r>
              <a:rPr lang="en-US" b="1" dirty="0" smtClean="0">
                <a:solidFill>
                  <a:schemeClr val="accent5"/>
                </a:solidFill>
              </a:rPr>
              <a:t>Thanks for Volunteering</a:t>
            </a:r>
            <a:br>
              <a:rPr lang="en-US" b="1" dirty="0" smtClean="0">
                <a:solidFill>
                  <a:schemeClr val="accent5"/>
                </a:solidFill>
              </a:rPr>
            </a:br>
            <a:endParaRPr lang="en-US" b="1" dirty="0" smtClean="0">
              <a:solidFill>
                <a:schemeClr val="accent5"/>
              </a:solidFill>
            </a:endParaRPr>
          </a:p>
        </p:txBody>
      </p:sp>
      <p:sp>
        <p:nvSpPr>
          <p:cNvPr id="4" name="object 3"/>
          <p:cNvSpPr txBox="1">
            <a:spLocks/>
          </p:cNvSpPr>
          <p:nvPr/>
        </p:nvSpPr>
        <p:spPr>
          <a:xfrm>
            <a:off x="254393" y="1604519"/>
            <a:ext cx="8353826" cy="323165"/>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57213" indent="-214313">
              <a:lnSpc>
                <a:spcPct val="100000"/>
              </a:lnSpc>
              <a:spcAft>
                <a:spcPts val="450"/>
              </a:spcAft>
            </a:pPr>
            <a:endParaRPr lang="en-US" sz="2100" b="1" dirty="0">
              <a:solidFill>
                <a:srgbClr val="FF0000"/>
              </a:solidFill>
            </a:endParaRPr>
          </a:p>
        </p:txBody>
      </p:sp>
      <p:sp>
        <p:nvSpPr>
          <p:cNvPr id="3" name="Rectangle 2"/>
          <p:cNvSpPr/>
          <p:nvPr/>
        </p:nvSpPr>
        <p:spPr>
          <a:xfrm>
            <a:off x="428625" y="1843580"/>
            <a:ext cx="8179594" cy="1915909"/>
          </a:xfrm>
          <a:prstGeom prst="rect">
            <a:avLst/>
          </a:prstGeom>
        </p:spPr>
        <p:txBody>
          <a:bodyPr wrap="square">
            <a:spAutoFit/>
          </a:bodyPr>
          <a:lstStyle/>
          <a:p>
            <a:pPr marL="266700" indent="-257175">
              <a:spcBef>
                <a:spcPts val="900"/>
              </a:spcBef>
              <a:buClr>
                <a:schemeClr val="accent5"/>
              </a:buClr>
              <a:buFont typeface="Wingdings"/>
              <a:buChar char=""/>
              <a:tabLst>
                <a:tab pos="267176" algn="l"/>
              </a:tabLst>
            </a:pPr>
            <a:endParaRPr lang="en-US" sz="2400" spc="-4" dirty="0">
              <a:solidFill>
                <a:srgbClr val="FF0000"/>
              </a:solidFill>
              <a:cs typeface="Arial"/>
            </a:endParaRPr>
          </a:p>
          <a:p>
            <a:pPr marL="9525" algn="r">
              <a:spcBef>
                <a:spcPts val="900"/>
              </a:spcBef>
              <a:buClr>
                <a:schemeClr val="accent5"/>
              </a:buClr>
              <a:tabLst>
                <a:tab pos="267176" algn="l"/>
              </a:tabLst>
            </a:pPr>
            <a:r>
              <a:rPr lang="en-US" sz="2400" spc="-4" dirty="0" smtClean="0">
                <a:cs typeface="Arial"/>
              </a:rPr>
              <a:t>Juan Carlos Villa</a:t>
            </a:r>
          </a:p>
          <a:p>
            <a:pPr marL="9525" algn="r">
              <a:spcBef>
                <a:spcPts val="900"/>
              </a:spcBef>
              <a:buClr>
                <a:schemeClr val="accent5"/>
              </a:buClr>
              <a:tabLst>
                <a:tab pos="267176" algn="l"/>
              </a:tabLst>
            </a:pPr>
            <a:r>
              <a:rPr lang="en-US" sz="2400" spc="-4" dirty="0" smtClean="0">
                <a:cs typeface="Arial"/>
                <a:hlinkClick r:id="rId2"/>
              </a:rPr>
              <a:t>J-villa@tamu.edu</a:t>
            </a:r>
            <a:endParaRPr lang="en-US" sz="2400" spc="-4" dirty="0" smtClean="0">
              <a:cs typeface="Arial"/>
            </a:endParaRPr>
          </a:p>
          <a:p>
            <a:pPr marL="9525" algn="r">
              <a:spcBef>
                <a:spcPts val="900"/>
              </a:spcBef>
              <a:buClr>
                <a:schemeClr val="accent5"/>
              </a:buClr>
              <a:tabLst>
                <a:tab pos="267176" algn="l"/>
              </a:tabLst>
            </a:pPr>
            <a:r>
              <a:rPr lang="en-US" sz="2400" spc="-4" dirty="0" smtClean="0">
                <a:cs typeface="Arial"/>
              </a:rPr>
              <a:t>979-862-3382</a:t>
            </a:r>
            <a:endParaRPr lang="en-US" sz="2400" dirty="0"/>
          </a:p>
        </p:txBody>
      </p:sp>
      <p:sp>
        <p:nvSpPr>
          <p:cNvPr id="5" name="Rectangle 4"/>
          <p:cNvSpPr/>
          <p:nvPr/>
        </p:nvSpPr>
        <p:spPr>
          <a:xfrm>
            <a:off x="3886200" y="6420535"/>
            <a:ext cx="4629150" cy="369332"/>
          </a:xfrm>
          <a:prstGeom prst="rect">
            <a:avLst/>
          </a:prstGeom>
        </p:spPr>
        <p:txBody>
          <a:bodyPr wrap="square">
            <a:spAutoFit/>
          </a:bodyPr>
          <a:lstStyle/>
          <a:p>
            <a:pPr algn="r"/>
            <a:r>
              <a:rPr lang="en-US" dirty="0" smtClean="0">
                <a:solidFill>
                  <a:schemeClr val="accent1">
                    <a:lumMod val="50000"/>
                  </a:schemeClr>
                </a:solidFill>
              </a:rPr>
              <a:t>AT020 International Trade and Transportation</a:t>
            </a:r>
            <a:endParaRPr lang="en-US" dirty="0">
              <a:solidFill>
                <a:schemeClr val="accent1">
                  <a:lumMod val="50000"/>
                </a:schemeClr>
              </a:solidFill>
            </a:endParaRPr>
          </a:p>
        </p:txBody>
      </p:sp>
    </p:spTree>
    <p:extLst>
      <p:ext uri="{BB962C8B-B14F-4D97-AF65-F5344CB8AC3E}">
        <p14:creationId xmlns:p14="http://schemas.microsoft.com/office/powerpoint/2010/main" val="13872067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5">
                    <a:lumMod val="75000"/>
                  </a:schemeClr>
                </a:solidFill>
              </a:rPr>
              <a:t>Meeting Agenda</a:t>
            </a:r>
            <a:r>
              <a:rPr lang="en-US" dirty="0" smtClean="0">
                <a:solidFill>
                  <a:schemeClr val="accent5">
                    <a:lumMod val="75000"/>
                  </a:schemeClr>
                </a:solidFill>
              </a:rPr>
              <a:t>	</a:t>
            </a:r>
            <a:endParaRPr lang="en-US" dirty="0">
              <a:solidFill>
                <a:schemeClr val="accent5">
                  <a:lumMod val="75000"/>
                </a:schemeClr>
              </a:solidFill>
            </a:endParaRPr>
          </a:p>
        </p:txBody>
      </p:sp>
      <p:sp>
        <p:nvSpPr>
          <p:cNvPr id="3" name="Content Placeholder 2"/>
          <p:cNvSpPr>
            <a:spLocks noGrp="1"/>
          </p:cNvSpPr>
          <p:nvPr>
            <p:ph idx="1"/>
          </p:nvPr>
        </p:nvSpPr>
        <p:spPr/>
        <p:txBody>
          <a:bodyPr/>
          <a:lstStyle/>
          <a:p>
            <a:r>
              <a:rPr lang="en-US" dirty="0" smtClean="0"/>
              <a:t>Welcoming Remarks</a:t>
            </a:r>
          </a:p>
          <a:p>
            <a:r>
              <a:rPr lang="en-US" dirty="0" smtClean="0"/>
              <a:t>Committee Structure</a:t>
            </a:r>
          </a:p>
          <a:p>
            <a:r>
              <a:rPr lang="en-US" dirty="0" smtClean="0"/>
              <a:t>Goals and Strategies</a:t>
            </a:r>
          </a:p>
          <a:p>
            <a:r>
              <a:rPr lang="en-US" dirty="0" smtClean="0"/>
              <a:t>Communication Plans</a:t>
            </a:r>
          </a:p>
          <a:p>
            <a:r>
              <a:rPr lang="en-US" dirty="0" smtClean="0"/>
              <a:t>Triennial Strategic Plan</a:t>
            </a:r>
          </a:p>
          <a:p>
            <a:r>
              <a:rPr lang="en-US" dirty="0"/>
              <a:t>Economics and Trade subcommittee </a:t>
            </a:r>
            <a:endParaRPr lang="en-US" dirty="0" smtClean="0"/>
          </a:p>
          <a:p>
            <a:r>
              <a:rPr lang="en-US" dirty="0" smtClean="0"/>
              <a:t>Key Dates</a:t>
            </a:r>
          </a:p>
          <a:p>
            <a:endParaRPr lang="en-US" dirty="0"/>
          </a:p>
        </p:txBody>
      </p:sp>
      <p:sp>
        <p:nvSpPr>
          <p:cNvPr id="4" name="Rectangle 3"/>
          <p:cNvSpPr/>
          <p:nvPr/>
        </p:nvSpPr>
        <p:spPr>
          <a:xfrm>
            <a:off x="3886200" y="6420535"/>
            <a:ext cx="4629150" cy="369332"/>
          </a:xfrm>
          <a:prstGeom prst="rect">
            <a:avLst/>
          </a:prstGeom>
        </p:spPr>
        <p:txBody>
          <a:bodyPr wrap="square">
            <a:spAutoFit/>
          </a:bodyPr>
          <a:lstStyle/>
          <a:p>
            <a:pPr algn="r"/>
            <a:r>
              <a:rPr lang="en-US" dirty="0" smtClean="0">
                <a:solidFill>
                  <a:schemeClr val="accent1">
                    <a:lumMod val="50000"/>
                  </a:schemeClr>
                </a:solidFill>
              </a:rPr>
              <a:t>AT020 International Trade and Transportation</a:t>
            </a:r>
            <a:endParaRPr lang="en-US" dirty="0">
              <a:solidFill>
                <a:schemeClr val="accent1">
                  <a:lumMod val="50000"/>
                </a:schemeClr>
              </a:solidFill>
            </a:endParaRPr>
          </a:p>
        </p:txBody>
      </p:sp>
    </p:spTree>
    <p:extLst>
      <p:ext uri="{BB962C8B-B14F-4D97-AF65-F5344CB8AC3E}">
        <p14:creationId xmlns:p14="http://schemas.microsoft.com/office/powerpoint/2010/main" val="34710180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988219"/>
            <a:ext cx="7886700" cy="994172"/>
          </a:xfrm>
        </p:spPr>
        <p:txBody>
          <a:bodyPr/>
          <a:lstStyle/>
          <a:p>
            <a:r>
              <a:rPr lang="en-US" b="1" dirty="0" smtClean="0">
                <a:solidFill>
                  <a:schemeClr val="accent5">
                    <a:lumMod val="75000"/>
                  </a:schemeClr>
                </a:solidFill>
                <a:latin typeface="+mn-lt"/>
              </a:rPr>
              <a:t>Committee Structure</a:t>
            </a:r>
            <a:endParaRPr lang="en-US" b="1" dirty="0">
              <a:solidFill>
                <a:schemeClr val="accent5">
                  <a:lumMod val="75000"/>
                </a:schemeClr>
              </a:solidFill>
              <a:latin typeface="+mn-lt"/>
            </a:endParaRPr>
          </a:p>
        </p:txBody>
      </p:sp>
      <p:sp>
        <p:nvSpPr>
          <p:cNvPr id="5" name="object 3"/>
          <p:cNvSpPr txBox="1">
            <a:spLocks/>
          </p:cNvSpPr>
          <p:nvPr/>
        </p:nvSpPr>
        <p:spPr>
          <a:xfrm>
            <a:off x="311543" y="1908925"/>
            <a:ext cx="3817544" cy="4319131"/>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66700" indent="-257175">
              <a:lnSpc>
                <a:spcPct val="100000"/>
              </a:lnSpc>
              <a:buClr>
                <a:schemeClr val="accent5"/>
              </a:buClr>
              <a:buFont typeface="Wingdings"/>
              <a:buChar char=""/>
              <a:tabLst>
                <a:tab pos="266700" algn="l"/>
              </a:tabLst>
            </a:pPr>
            <a:r>
              <a:rPr lang="en-US" sz="2400" dirty="0">
                <a:cs typeface="Arial" panose="020B0604020202020204" pitchFamily="34" charset="0"/>
              </a:rPr>
              <a:t>Freight</a:t>
            </a:r>
            <a:r>
              <a:rPr lang="en-US" sz="2400" spc="-19" dirty="0">
                <a:cs typeface="Arial" panose="020B0604020202020204" pitchFamily="34" charset="0"/>
              </a:rPr>
              <a:t> </a:t>
            </a:r>
            <a:r>
              <a:rPr lang="en-US" sz="2400" spc="-8" dirty="0">
                <a:cs typeface="Arial" panose="020B0604020202020204" pitchFamily="34" charset="0"/>
              </a:rPr>
              <a:t>Sy</a:t>
            </a:r>
            <a:r>
              <a:rPr lang="en-US" sz="2400" dirty="0">
                <a:cs typeface="Arial" panose="020B0604020202020204" pitchFamily="34" charset="0"/>
              </a:rPr>
              <a:t>stems</a:t>
            </a:r>
            <a:r>
              <a:rPr lang="en-US" sz="2400" spc="-23" dirty="0">
                <a:cs typeface="Arial" panose="020B0604020202020204" pitchFamily="34" charset="0"/>
              </a:rPr>
              <a:t> </a:t>
            </a:r>
            <a:r>
              <a:rPr lang="en-US" sz="2400" dirty="0">
                <a:cs typeface="Arial" panose="020B0604020202020204" pitchFamily="34" charset="0"/>
              </a:rPr>
              <a:t>Group</a:t>
            </a:r>
            <a:r>
              <a:rPr lang="en-US" sz="2400" spc="-30" dirty="0">
                <a:cs typeface="Arial" panose="020B0604020202020204" pitchFamily="34" charset="0"/>
              </a:rPr>
              <a:t> </a:t>
            </a:r>
            <a:r>
              <a:rPr lang="en-US" sz="2400" dirty="0">
                <a:cs typeface="Arial" panose="020B0604020202020204" pitchFamily="34" charset="0"/>
              </a:rPr>
              <a:t>Chair</a:t>
            </a:r>
          </a:p>
          <a:p>
            <a:pPr marL="567214" lvl="1" indent="-214789">
              <a:lnSpc>
                <a:spcPct val="100000"/>
              </a:lnSpc>
              <a:spcBef>
                <a:spcPts val="158"/>
              </a:spcBef>
              <a:buClr>
                <a:schemeClr val="accent5"/>
              </a:buClr>
              <a:buFont typeface="Wingdings"/>
              <a:buChar char=""/>
              <a:tabLst>
                <a:tab pos="567690" algn="l"/>
              </a:tabLst>
            </a:pPr>
            <a:r>
              <a:rPr lang="en-US" b="1" spc="-8" dirty="0">
                <a:cs typeface="Arial" panose="020B0604020202020204" pitchFamily="34" charset="0"/>
              </a:rPr>
              <a:t>Anne </a:t>
            </a:r>
            <a:r>
              <a:rPr lang="en-US" b="1" spc="-15" dirty="0">
                <a:cs typeface="Arial" panose="020B0604020202020204" pitchFamily="34" charset="0"/>
              </a:rPr>
              <a:t>G</a:t>
            </a:r>
            <a:r>
              <a:rPr lang="en-US" b="1" spc="-8" dirty="0">
                <a:cs typeface="Arial" panose="020B0604020202020204" pitchFamily="34" charset="0"/>
              </a:rPr>
              <a:t>ood</a:t>
            </a:r>
            <a:r>
              <a:rPr lang="en-US" b="1" spc="-4" dirty="0">
                <a:cs typeface="Arial" panose="020B0604020202020204" pitchFamily="34" charset="0"/>
              </a:rPr>
              <a:t>c</a:t>
            </a:r>
            <a:r>
              <a:rPr lang="en-US" b="1" spc="-8" dirty="0">
                <a:cs typeface="Arial" panose="020B0604020202020204" pitchFamily="34" charset="0"/>
              </a:rPr>
              <a:t>hild</a:t>
            </a:r>
          </a:p>
          <a:p>
            <a:pPr marL="567214" lvl="1" indent="-214789">
              <a:lnSpc>
                <a:spcPct val="100000"/>
              </a:lnSpc>
              <a:spcBef>
                <a:spcPts val="158"/>
              </a:spcBef>
              <a:buClr>
                <a:schemeClr val="accent5"/>
              </a:buClr>
              <a:buFont typeface="Wingdings"/>
              <a:buChar char=""/>
              <a:tabLst>
                <a:tab pos="567690" algn="l"/>
              </a:tabLst>
            </a:pPr>
            <a:endParaRPr lang="en-US" dirty="0">
              <a:cs typeface="Arial" panose="020B0604020202020204" pitchFamily="34" charset="0"/>
            </a:endParaRPr>
          </a:p>
          <a:p>
            <a:pPr marL="266700" indent="-257175">
              <a:lnSpc>
                <a:spcPct val="100000"/>
              </a:lnSpc>
              <a:spcBef>
                <a:spcPts val="169"/>
              </a:spcBef>
              <a:buClr>
                <a:schemeClr val="accent5"/>
              </a:buClr>
              <a:buFont typeface="Wingdings"/>
              <a:buChar char=""/>
              <a:tabLst>
                <a:tab pos="266700" algn="l"/>
              </a:tabLst>
            </a:pPr>
            <a:r>
              <a:rPr lang="en-US" sz="2400" spc="-4" dirty="0">
                <a:cs typeface="Arial" panose="020B0604020202020204" pitchFamily="34" charset="0"/>
              </a:rPr>
              <a:t>T</a:t>
            </a:r>
            <a:r>
              <a:rPr lang="en-US" sz="2400" dirty="0">
                <a:cs typeface="Arial" panose="020B0604020202020204" pitchFamily="34" charset="0"/>
              </a:rPr>
              <a:t>RB </a:t>
            </a:r>
            <a:r>
              <a:rPr lang="en-US" sz="2400" spc="-8" dirty="0">
                <a:cs typeface="Arial" panose="020B0604020202020204" pitchFamily="34" charset="0"/>
              </a:rPr>
              <a:t>S</a:t>
            </a:r>
            <a:r>
              <a:rPr lang="en-US" sz="2400" dirty="0">
                <a:cs typeface="Arial" panose="020B0604020202020204" pitchFamily="34" charset="0"/>
              </a:rPr>
              <a:t>ta</a:t>
            </a:r>
            <a:r>
              <a:rPr lang="en-US" sz="2400" spc="-8" dirty="0">
                <a:cs typeface="Arial" panose="020B0604020202020204" pitchFamily="34" charset="0"/>
              </a:rPr>
              <a:t>f</a:t>
            </a:r>
            <a:r>
              <a:rPr lang="en-US" sz="2400" dirty="0">
                <a:cs typeface="Arial" panose="020B0604020202020204" pitchFamily="34" charset="0"/>
              </a:rPr>
              <a:t>f</a:t>
            </a:r>
            <a:r>
              <a:rPr lang="en-US" sz="2400" spc="-8" dirty="0">
                <a:cs typeface="Arial" panose="020B0604020202020204" pitchFamily="34" charset="0"/>
              </a:rPr>
              <a:t> </a:t>
            </a:r>
            <a:r>
              <a:rPr lang="en-US" sz="2400" dirty="0">
                <a:cs typeface="Arial" panose="020B0604020202020204" pitchFamily="34" charset="0"/>
              </a:rPr>
              <a:t>Repre</a:t>
            </a:r>
            <a:r>
              <a:rPr lang="en-US" sz="2400" spc="4" dirty="0">
                <a:cs typeface="Arial" panose="020B0604020202020204" pitchFamily="34" charset="0"/>
              </a:rPr>
              <a:t>s</a:t>
            </a:r>
            <a:r>
              <a:rPr lang="en-US" sz="2400" dirty="0">
                <a:cs typeface="Arial" panose="020B0604020202020204" pitchFamily="34" charset="0"/>
              </a:rPr>
              <a:t>en</a:t>
            </a:r>
            <a:r>
              <a:rPr lang="en-US" sz="2400" spc="-11" dirty="0">
                <a:cs typeface="Arial" panose="020B0604020202020204" pitchFamily="34" charset="0"/>
              </a:rPr>
              <a:t>t</a:t>
            </a:r>
            <a:r>
              <a:rPr lang="en-US" sz="2400" dirty="0">
                <a:cs typeface="Arial" panose="020B0604020202020204" pitchFamily="34" charset="0"/>
              </a:rPr>
              <a:t>ati</a:t>
            </a:r>
            <a:r>
              <a:rPr lang="en-US" sz="2400" spc="-8" dirty="0">
                <a:cs typeface="Arial" panose="020B0604020202020204" pitchFamily="34" charset="0"/>
              </a:rPr>
              <a:t>v</a:t>
            </a:r>
            <a:r>
              <a:rPr lang="en-US" sz="2400" dirty="0">
                <a:cs typeface="Arial" panose="020B0604020202020204" pitchFamily="34" charset="0"/>
              </a:rPr>
              <a:t>e</a:t>
            </a:r>
          </a:p>
          <a:p>
            <a:pPr marL="567214" lvl="1" indent="-214789">
              <a:lnSpc>
                <a:spcPct val="100000"/>
              </a:lnSpc>
              <a:spcBef>
                <a:spcPts val="153"/>
              </a:spcBef>
              <a:buClr>
                <a:schemeClr val="accent5"/>
              </a:buClr>
              <a:buFont typeface="Wingdings"/>
              <a:buChar char=""/>
              <a:tabLst>
                <a:tab pos="567690" algn="l"/>
              </a:tabLst>
            </a:pPr>
            <a:r>
              <a:rPr lang="en-US" b="1" spc="-11" dirty="0">
                <a:cs typeface="Arial" panose="020B0604020202020204" pitchFamily="34" charset="0"/>
              </a:rPr>
              <a:t>S</a:t>
            </a:r>
            <a:r>
              <a:rPr lang="en-US" b="1" spc="-4" dirty="0">
                <a:cs typeface="Arial" panose="020B0604020202020204" pitchFamily="34" charset="0"/>
              </a:rPr>
              <a:t>c</a:t>
            </a:r>
            <a:r>
              <a:rPr lang="en-US" b="1" spc="-8" dirty="0">
                <a:cs typeface="Arial" panose="020B0604020202020204" pitchFamily="34" charset="0"/>
              </a:rPr>
              <a:t>ott</a:t>
            </a:r>
            <a:r>
              <a:rPr lang="en-US" b="1" spc="8" dirty="0">
                <a:cs typeface="Arial" panose="020B0604020202020204" pitchFamily="34" charset="0"/>
              </a:rPr>
              <a:t> </a:t>
            </a:r>
            <a:r>
              <a:rPr lang="en-US" b="1" dirty="0">
                <a:cs typeface="Arial" panose="020B0604020202020204" pitchFamily="34" charset="0"/>
              </a:rPr>
              <a:t>Brotemarkle</a:t>
            </a:r>
          </a:p>
          <a:p>
            <a:pPr marL="567214" lvl="1" indent="-214789">
              <a:lnSpc>
                <a:spcPct val="100000"/>
              </a:lnSpc>
              <a:spcBef>
                <a:spcPts val="153"/>
              </a:spcBef>
              <a:buClr>
                <a:schemeClr val="accent5"/>
              </a:buClr>
              <a:buFont typeface="Wingdings"/>
              <a:buChar char=""/>
              <a:tabLst>
                <a:tab pos="567690" algn="l"/>
              </a:tabLst>
            </a:pPr>
            <a:endParaRPr lang="en-US" dirty="0">
              <a:cs typeface="Arial" panose="020B0604020202020204" pitchFamily="34" charset="0"/>
            </a:endParaRPr>
          </a:p>
          <a:p>
            <a:pPr marL="266700" indent="-257175">
              <a:lnSpc>
                <a:spcPct val="100000"/>
              </a:lnSpc>
              <a:spcBef>
                <a:spcPts val="169"/>
              </a:spcBef>
              <a:buClr>
                <a:schemeClr val="accent5"/>
              </a:buClr>
              <a:buFont typeface="Wingdings"/>
              <a:buChar char=""/>
              <a:tabLst>
                <a:tab pos="266700" algn="l"/>
              </a:tabLst>
            </a:pPr>
            <a:r>
              <a:rPr lang="en-US" sz="2400" spc="4" dirty="0">
                <a:cs typeface="Arial" panose="020B0604020202020204" pitchFamily="34" charset="0"/>
              </a:rPr>
              <a:t>C</a:t>
            </a:r>
            <a:r>
              <a:rPr lang="en-US" sz="2400" dirty="0">
                <a:cs typeface="Arial" panose="020B0604020202020204" pitchFamily="34" charset="0"/>
              </a:rPr>
              <a:t>hair</a:t>
            </a:r>
          </a:p>
          <a:p>
            <a:pPr marL="567214" lvl="1" indent="-214789">
              <a:lnSpc>
                <a:spcPct val="100000"/>
              </a:lnSpc>
              <a:spcBef>
                <a:spcPts val="153"/>
              </a:spcBef>
              <a:buClr>
                <a:schemeClr val="accent5"/>
              </a:buClr>
              <a:buFont typeface="Wingdings"/>
              <a:buChar char=""/>
              <a:tabLst>
                <a:tab pos="567690" algn="l"/>
              </a:tabLst>
            </a:pPr>
            <a:r>
              <a:rPr lang="en-US" b="1" spc="-8" dirty="0">
                <a:cs typeface="Arial" panose="020B0604020202020204" pitchFamily="34" charset="0"/>
              </a:rPr>
              <a:t>Juan Carlos Villa</a:t>
            </a:r>
          </a:p>
          <a:p>
            <a:pPr marL="567214" lvl="1" indent="-214789">
              <a:lnSpc>
                <a:spcPct val="100000"/>
              </a:lnSpc>
              <a:spcBef>
                <a:spcPts val="153"/>
              </a:spcBef>
              <a:buClr>
                <a:schemeClr val="accent5"/>
              </a:buClr>
              <a:buFont typeface="Wingdings"/>
              <a:buChar char=""/>
              <a:tabLst>
                <a:tab pos="567690" algn="l"/>
              </a:tabLst>
            </a:pPr>
            <a:endParaRPr lang="en-US" dirty="0">
              <a:cs typeface="Arial" panose="020B0604020202020204" pitchFamily="34" charset="0"/>
            </a:endParaRPr>
          </a:p>
          <a:p>
            <a:pPr marL="266700" indent="-257175">
              <a:lnSpc>
                <a:spcPct val="100000"/>
              </a:lnSpc>
              <a:spcBef>
                <a:spcPts val="169"/>
              </a:spcBef>
              <a:buClr>
                <a:schemeClr val="accent5"/>
              </a:buClr>
              <a:buFont typeface="Wingdings"/>
              <a:buChar char=""/>
              <a:tabLst>
                <a:tab pos="266700" algn="l"/>
              </a:tabLst>
            </a:pPr>
            <a:r>
              <a:rPr lang="en-US" sz="2400" dirty="0">
                <a:cs typeface="Arial" panose="020B0604020202020204" pitchFamily="34" charset="0"/>
              </a:rPr>
              <a:t>Vice-</a:t>
            </a:r>
            <a:r>
              <a:rPr lang="en-US" sz="2400" spc="4" dirty="0">
                <a:cs typeface="Arial" panose="020B0604020202020204" pitchFamily="34" charset="0"/>
              </a:rPr>
              <a:t>C</a:t>
            </a:r>
            <a:r>
              <a:rPr lang="en-US" sz="2400" dirty="0">
                <a:cs typeface="Arial" panose="020B0604020202020204" pitchFamily="34" charset="0"/>
              </a:rPr>
              <a:t>h</a:t>
            </a:r>
            <a:r>
              <a:rPr lang="en-US" sz="2400" spc="4" dirty="0">
                <a:cs typeface="Arial" panose="020B0604020202020204" pitchFamily="34" charset="0"/>
              </a:rPr>
              <a:t>a</a:t>
            </a:r>
            <a:r>
              <a:rPr lang="en-US" sz="2400" dirty="0">
                <a:cs typeface="Arial" panose="020B0604020202020204" pitchFamily="34" charset="0"/>
              </a:rPr>
              <a:t>ir</a:t>
            </a:r>
          </a:p>
          <a:p>
            <a:pPr marL="567214" lvl="1" indent="-214789">
              <a:lnSpc>
                <a:spcPct val="100000"/>
              </a:lnSpc>
              <a:spcBef>
                <a:spcPts val="153"/>
              </a:spcBef>
              <a:buClr>
                <a:schemeClr val="accent5"/>
              </a:buClr>
              <a:buFont typeface="Wingdings"/>
              <a:buChar char=""/>
              <a:tabLst>
                <a:tab pos="567690" algn="l"/>
              </a:tabLst>
            </a:pPr>
            <a:r>
              <a:rPr lang="en-US" b="1" spc="-11" dirty="0">
                <a:cs typeface="Arial" panose="020B0604020202020204" pitchFamily="34" charset="0"/>
              </a:rPr>
              <a:t>Maria Boile</a:t>
            </a:r>
            <a:endParaRPr lang="en-US" b="1" dirty="0">
              <a:cs typeface="Arial" panose="020B0604020202020204" pitchFamily="34" charset="0"/>
            </a:endParaRPr>
          </a:p>
        </p:txBody>
      </p:sp>
      <p:sp>
        <p:nvSpPr>
          <p:cNvPr id="4" name="object 3"/>
          <p:cNvSpPr txBox="1">
            <a:spLocks/>
          </p:cNvSpPr>
          <p:nvPr/>
        </p:nvSpPr>
        <p:spPr>
          <a:xfrm>
            <a:off x="4572002" y="1908925"/>
            <a:ext cx="3710389" cy="4714111"/>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66700" indent="-257175">
              <a:lnSpc>
                <a:spcPct val="100000"/>
              </a:lnSpc>
              <a:spcBef>
                <a:spcPts val="169"/>
              </a:spcBef>
              <a:buClr>
                <a:schemeClr val="accent5"/>
              </a:buClr>
              <a:buFont typeface="Wingdings"/>
              <a:buChar char=""/>
              <a:tabLst>
                <a:tab pos="266700" algn="l"/>
              </a:tabLst>
            </a:pPr>
            <a:r>
              <a:rPr lang="en-US" sz="2400" dirty="0">
                <a:cs typeface="Arial" panose="020B0604020202020204" pitchFamily="34" charset="0"/>
              </a:rPr>
              <a:t>Sec</a:t>
            </a:r>
            <a:r>
              <a:rPr lang="en-US" sz="2400" spc="4" dirty="0">
                <a:cs typeface="Arial" panose="020B0604020202020204" pitchFamily="34" charset="0"/>
              </a:rPr>
              <a:t>r</a:t>
            </a:r>
            <a:r>
              <a:rPr lang="en-US" sz="2400" dirty="0">
                <a:cs typeface="Arial" panose="020B0604020202020204" pitchFamily="34" charset="0"/>
              </a:rPr>
              <a:t>etary</a:t>
            </a:r>
          </a:p>
          <a:p>
            <a:pPr marL="567214" lvl="1" indent="-214789">
              <a:lnSpc>
                <a:spcPct val="100000"/>
              </a:lnSpc>
              <a:spcBef>
                <a:spcPts val="153"/>
              </a:spcBef>
              <a:buClr>
                <a:schemeClr val="accent5"/>
              </a:buClr>
              <a:buFont typeface="Wingdings"/>
              <a:buChar char=""/>
              <a:tabLst>
                <a:tab pos="567690" algn="l"/>
              </a:tabLst>
            </a:pPr>
            <a:r>
              <a:rPr lang="en-US" b="1" spc="-8" dirty="0">
                <a:cs typeface="Arial" panose="020B0604020202020204" pitchFamily="34" charset="0"/>
              </a:rPr>
              <a:t>Steve </a:t>
            </a:r>
            <a:r>
              <a:rPr lang="en-US" b="1" spc="-8" dirty="0" err="1">
                <a:cs typeface="Arial" panose="020B0604020202020204" pitchFamily="34" charset="0"/>
              </a:rPr>
              <a:t>Beningo</a:t>
            </a:r>
            <a:endParaRPr lang="en-US" b="1" spc="-8" dirty="0">
              <a:cs typeface="Arial" panose="020B0604020202020204" pitchFamily="34" charset="0"/>
            </a:endParaRPr>
          </a:p>
          <a:p>
            <a:pPr marL="567214" lvl="1" indent="-214789">
              <a:lnSpc>
                <a:spcPct val="100000"/>
              </a:lnSpc>
              <a:spcBef>
                <a:spcPts val="153"/>
              </a:spcBef>
              <a:buClr>
                <a:schemeClr val="accent5"/>
              </a:buClr>
              <a:buFont typeface="Wingdings"/>
              <a:buChar char=""/>
              <a:tabLst>
                <a:tab pos="567690" algn="l"/>
              </a:tabLst>
            </a:pPr>
            <a:endParaRPr lang="en-US" dirty="0">
              <a:cs typeface="Arial" panose="020B0604020202020204" pitchFamily="34" charset="0"/>
            </a:endParaRPr>
          </a:p>
          <a:p>
            <a:pPr marL="266700" indent="-257175">
              <a:lnSpc>
                <a:spcPct val="100000"/>
              </a:lnSpc>
              <a:spcBef>
                <a:spcPts val="165"/>
              </a:spcBef>
              <a:buClr>
                <a:schemeClr val="accent5"/>
              </a:buClr>
              <a:buFont typeface="Wingdings"/>
              <a:buChar char=""/>
              <a:tabLst>
                <a:tab pos="266700" algn="l"/>
              </a:tabLst>
            </a:pPr>
            <a:r>
              <a:rPr lang="en-US" sz="2400" dirty="0">
                <a:cs typeface="Arial" panose="020B0604020202020204" pitchFamily="34" charset="0"/>
              </a:rPr>
              <a:t>Research Coordinator</a:t>
            </a:r>
          </a:p>
          <a:p>
            <a:pPr marL="567214" lvl="1" indent="-214789">
              <a:lnSpc>
                <a:spcPct val="100000"/>
              </a:lnSpc>
              <a:spcBef>
                <a:spcPts val="153"/>
              </a:spcBef>
              <a:buClr>
                <a:schemeClr val="accent5"/>
              </a:buClr>
              <a:buFont typeface="Wingdings"/>
              <a:buChar char=""/>
              <a:tabLst>
                <a:tab pos="567690" algn="l"/>
              </a:tabLst>
            </a:pPr>
            <a:r>
              <a:rPr lang="en-US" b="1" spc="-8" dirty="0">
                <a:cs typeface="Arial" panose="020B0604020202020204" pitchFamily="34" charset="0"/>
              </a:rPr>
              <a:t>Daniel Hackett</a:t>
            </a:r>
          </a:p>
          <a:p>
            <a:pPr marL="266700" indent="-257175">
              <a:lnSpc>
                <a:spcPct val="100000"/>
              </a:lnSpc>
              <a:spcBef>
                <a:spcPts val="165"/>
              </a:spcBef>
              <a:buClr>
                <a:schemeClr val="accent5"/>
              </a:buClr>
              <a:buFont typeface="Wingdings"/>
              <a:buChar char=""/>
              <a:tabLst>
                <a:tab pos="266700" algn="l"/>
              </a:tabLst>
            </a:pPr>
            <a:endParaRPr lang="en-US" sz="2400" dirty="0">
              <a:cs typeface="Arial" panose="020B0604020202020204" pitchFamily="34" charset="0"/>
            </a:endParaRPr>
          </a:p>
          <a:p>
            <a:pPr marL="266700" indent="-257175">
              <a:lnSpc>
                <a:spcPct val="100000"/>
              </a:lnSpc>
              <a:spcBef>
                <a:spcPts val="165"/>
              </a:spcBef>
              <a:buClr>
                <a:schemeClr val="accent5"/>
              </a:buClr>
              <a:buFont typeface="Wingdings"/>
              <a:buChar char=""/>
              <a:tabLst>
                <a:tab pos="266700" algn="l"/>
              </a:tabLst>
            </a:pPr>
            <a:r>
              <a:rPr lang="en-US" sz="2400" dirty="0">
                <a:cs typeface="Arial" panose="020B0604020202020204" pitchFamily="34" charset="0"/>
              </a:rPr>
              <a:t>Communic</a:t>
            </a:r>
            <a:r>
              <a:rPr lang="en-US" sz="2400" spc="4" dirty="0">
                <a:cs typeface="Arial" panose="020B0604020202020204" pitchFamily="34" charset="0"/>
              </a:rPr>
              <a:t>a</a:t>
            </a:r>
            <a:r>
              <a:rPr lang="en-US" sz="2400" dirty="0">
                <a:cs typeface="Arial" panose="020B0604020202020204" pitchFamily="34" charset="0"/>
              </a:rPr>
              <a:t>tions</a:t>
            </a:r>
          </a:p>
          <a:p>
            <a:pPr marL="567214" lvl="1" indent="-214789">
              <a:lnSpc>
                <a:spcPct val="100000"/>
              </a:lnSpc>
              <a:spcBef>
                <a:spcPts val="153"/>
              </a:spcBef>
              <a:buClr>
                <a:schemeClr val="accent5"/>
              </a:buClr>
              <a:buFont typeface="Wingdings"/>
              <a:buChar char=""/>
              <a:tabLst>
                <a:tab pos="567690" algn="l"/>
              </a:tabLst>
            </a:pPr>
            <a:r>
              <a:rPr lang="en-US" b="1" spc="-8" dirty="0">
                <a:cs typeface="Arial" panose="020B0604020202020204" pitchFamily="34" charset="0"/>
              </a:rPr>
              <a:t>Sarah Overmyer</a:t>
            </a:r>
          </a:p>
          <a:p>
            <a:pPr marL="567214" lvl="1" indent="-214789">
              <a:lnSpc>
                <a:spcPct val="100000"/>
              </a:lnSpc>
              <a:spcBef>
                <a:spcPts val="153"/>
              </a:spcBef>
              <a:buClr>
                <a:schemeClr val="accent5"/>
              </a:buClr>
              <a:buFont typeface="Wingdings"/>
              <a:buChar char=""/>
              <a:tabLst>
                <a:tab pos="567690" algn="l"/>
              </a:tabLst>
            </a:pPr>
            <a:endParaRPr lang="en-US" spc="-8" dirty="0">
              <a:cs typeface="Arial" panose="020B0604020202020204" pitchFamily="34" charset="0"/>
            </a:endParaRPr>
          </a:p>
          <a:p>
            <a:pPr marL="266700" indent="-257175">
              <a:lnSpc>
                <a:spcPct val="100000"/>
              </a:lnSpc>
              <a:spcBef>
                <a:spcPts val="165"/>
              </a:spcBef>
              <a:buClr>
                <a:schemeClr val="accent5"/>
              </a:buClr>
              <a:buFont typeface="Wingdings"/>
              <a:buChar char=""/>
              <a:tabLst>
                <a:tab pos="266700" algn="l"/>
              </a:tabLst>
            </a:pPr>
            <a:r>
              <a:rPr lang="en-US" sz="2400" dirty="0">
                <a:cs typeface="Arial" panose="020B0604020202020204" pitchFamily="34" charset="0"/>
              </a:rPr>
              <a:t>Freight Day Coordinator</a:t>
            </a:r>
          </a:p>
          <a:p>
            <a:pPr marL="567214" lvl="1" indent="-214789">
              <a:lnSpc>
                <a:spcPct val="100000"/>
              </a:lnSpc>
              <a:spcBef>
                <a:spcPts val="153"/>
              </a:spcBef>
              <a:buClr>
                <a:schemeClr val="accent5"/>
              </a:buClr>
              <a:buFont typeface="Wingdings"/>
              <a:buChar char=""/>
              <a:tabLst>
                <a:tab pos="567690" algn="l"/>
              </a:tabLst>
            </a:pPr>
            <a:r>
              <a:rPr lang="en-US" b="1" spc="-8" dirty="0">
                <a:cs typeface="Arial" panose="020B0604020202020204" pitchFamily="34" charset="0"/>
              </a:rPr>
              <a:t>Scudder Smith</a:t>
            </a:r>
          </a:p>
          <a:p>
            <a:pPr marL="224314" indent="-214789">
              <a:lnSpc>
                <a:spcPct val="100000"/>
              </a:lnSpc>
              <a:spcBef>
                <a:spcPts val="153"/>
              </a:spcBef>
              <a:buClr>
                <a:srgbClr val="FF9933"/>
              </a:buClr>
              <a:buFont typeface="Wingdings"/>
              <a:buChar char=""/>
              <a:tabLst>
                <a:tab pos="567690" algn="l"/>
              </a:tabLst>
            </a:pPr>
            <a:endParaRPr lang="en-US" sz="2400" dirty="0">
              <a:cs typeface="Arial" panose="020B0604020202020204" pitchFamily="34" charset="0"/>
            </a:endParaRPr>
          </a:p>
        </p:txBody>
      </p:sp>
      <p:sp>
        <p:nvSpPr>
          <p:cNvPr id="6" name="Rectangle 5"/>
          <p:cNvSpPr/>
          <p:nvPr/>
        </p:nvSpPr>
        <p:spPr>
          <a:xfrm>
            <a:off x="3886200" y="6420535"/>
            <a:ext cx="4629150" cy="369332"/>
          </a:xfrm>
          <a:prstGeom prst="rect">
            <a:avLst/>
          </a:prstGeom>
        </p:spPr>
        <p:txBody>
          <a:bodyPr wrap="square">
            <a:spAutoFit/>
          </a:bodyPr>
          <a:lstStyle/>
          <a:p>
            <a:pPr algn="r"/>
            <a:r>
              <a:rPr lang="en-US" dirty="0" smtClean="0">
                <a:solidFill>
                  <a:schemeClr val="accent1">
                    <a:lumMod val="50000"/>
                  </a:schemeClr>
                </a:solidFill>
              </a:rPr>
              <a:t>AT020 International Trade and Transportation</a:t>
            </a:r>
            <a:endParaRPr lang="en-US" dirty="0">
              <a:solidFill>
                <a:schemeClr val="accent1">
                  <a:lumMod val="50000"/>
                </a:schemeClr>
              </a:solidFill>
            </a:endParaRPr>
          </a:p>
        </p:txBody>
      </p:sp>
    </p:spTree>
    <p:extLst>
      <p:ext uri="{BB962C8B-B14F-4D97-AF65-F5344CB8AC3E}">
        <p14:creationId xmlns:p14="http://schemas.microsoft.com/office/powerpoint/2010/main" val="41937256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988219"/>
            <a:ext cx="7886700" cy="994172"/>
          </a:xfrm>
        </p:spPr>
        <p:txBody>
          <a:bodyPr/>
          <a:lstStyle/>
          <a:p>
            <a:r>
              <a:rPr lang="en-US" b="1" dirty="0" smtClean="0">
                <a:solidFill>
                  <a:schemeClr val="accent5">
                    <a:lumMod val="75000"/>
                  </a:schemeClr>
                </a:solidFill>
              </a:rPr>
              <a:t>Committee Structure</a:t>
            </a:r>
            <a:endParaRPr lang="en-US" b="1" dirty="0">
              <a:solidFill>
                <a:schemeClr val="accent5">
                  <a:lumMod val="75000"/>
                </a:schemeClr>
              </a:solidFill>
            </a:endParaRPr>
          </a:p>
        </p:txBody>
      </p:sp>
      <p:graphicFrame>
        <p:nvGraphicFramePr>
          <p:cNvPr id="7" name="Table 6"/>
          <p:cNvGraphicFramePr>
            <a:graphicFrameLocks noGrp="1"/>
          </p:cNvGraphicFramePr>
          <p:nvPr>
            <p:extLst>
              <p:ext uri="{D42A27DB-BD31-4B8C-83A1-F6EECF244321}">
                <p14:modId xmlns:p14="http://schemas.microsoft.com/office/powerpoint/2010/main" val="634783781"/>
              </p:ext>
            </p:extLst>
          </p:nvPr>
        </p:nvGraphicFramePr>
        <p:xfrm>
          <a:off x="364333" y="1719254"/>
          <a:ext cx="8372475" cy="4279392"/>
        </p:xfrm>
        <a:graphic>
          <a:graphicData uri="http://schemas.openxmlformats.org/drawingml/2006/table">
            <a:tbl>
              <a:tblPr>
                <a:tableStyleId>{5C22544A-7EE6-4342-B048-85BDC9FD1C3A}</a:tableStyleId>
              </a:tblPr>
              <a:tblGrid>
                <a:gridCol w="408978"/>
                <a:gridCol w="1696286"/>
                <a:gridCol w="1309448"/>
                <a:gridCol w="4957763"/>
              </a:tblGrid>
              <a:tr h="297180">
                <a:tc>
                  <a:txBody>
                    <a:bodyPr/>
                    <a:lstStyle/>
                    <a:p>
                      <a:pPr algn="l" fontAlgn="b">
                        <a:lnSpc>
                          <a:spcPct val="130000"/>
                        </a:lnSpc>
                        <a:spcBef>
                          <a:spcPts val="0"/>
                        </a:spcBef>
                      </a:pPr>
                      <a:r>
                        <a:rPr lang="en-US" sz="1800" u="none" strike="noStrike" dirty="0">
                          <a:effectLst/>
                        </a:rPr>
                        <a:t>1</a:t>
                      </a:r>
                      <a:endParaRPr lang="en-US" sz="1800" b="0" i="0" u="none" strike="noStrike" dirty="0">
                        <a:solidFill>
                          <a:srgbClr val="000000"/>
                        </a:solidFill>
                        <a:effectLst/>
                        <a:latin typeface="Calibri" panose="020F0502020204030204" pitchFamily="34" charset="0"/>
                      </a:endParaRPr>
                    </a:p>
                  </a:txBody>
                  <a:tcPr marL="0" marR="0" marT="0" marB="0"/>
                </a:tc>
                <a:tc>
                  <a:txBody>
                    <a:bodyPr/>
                    <a:lstStyle/>
                    <a:p>
                      <a:pPr algn="l" fontAlgn="ctr">
                        <a:lnSpc>
                          <a:spcPct val="130000"/>
                        </a:lnSpc>
                        <a:spcBef>
                          <a:spcPts val="0"/>
                        </a:spcBef>
                      </a:pPr>
                      <a:r>
                        <a:rPr lang="en-US" sz="1800" u="none" strike="noStrike" dirty="0">
                          <a:effectLst/>
                        </a:rPr>
                        <a:t>Amble</a:t>
                      </a:r>
                      <a:endParaRPr lang="en-US" sz="1800" b="0" i="0" u="none" strike="noStrike" dirty="0">
                        <a:solidFill>
                          <a:srgbClr val="000000"/>
                        </a:solidFill>
                        <a:effectLst/>
                        <a:latin typeface="Calibri" panose="020F0502020204030204" pitchFamily="34" charset="0"/>
                      </a:endParaRPr>
                    </a:p>
                  </a:txBody>
                  <a:tcPr marL="0" marR="0" marT="0" marB="0"/>
                </a:tc>
                <a:tc>
                  <a:txBody>
                    <a:bodyPr/>
                    <a:lstStyle/>
                    <a:p>
                      <a:pPr algn="l" fontAlgn="ctr">
                        <a:lnSpc>
                          <a:spcPct val="130000"/>
                        </a:lnSpc>
                        <a:spcBef>
                          <a:spcPts val="0"/>
                        </a:spcBef>
                      </a:pPr>
                      <a:r>
                        <a:rPr lang="en-US" sz="1800" u="none" strike="noStrike">
                          <a:effectLst/>
                        </a:rPr>
                        <a:t>David</a:t>
                      </a:r>
                      <a:endParaRPr lang="en-US" sz="1800" b="0" i="0" u="none" strike="noStrike">
                        <a:solidFill>
                          <a:srgbClr val="000000"/>
                        </a:solidFill>
                        <a:effectLst/>
                        <a:latin typeface="Calibri" panose="020F0502020204030204" pitchFamily="34" charset="0"/>
                      </a:endParaRPr>
                    </a:p>
                  </a:txBody>
                  <a:tcPr marL="0" marR="0" marT="0" marB="0"/>
                </a:tc>
                <a:tc>
                  <a:txBody>
                    <a:bodyPr/>
                    <a:lstStyle/>
                    <a:p>
                      <a:pPr algn="l" fontAlgn="ctr">
                        <a:lnSpc>
                          <a:spcPct val="130000"/>
                        </a:lnSpc>
                        <a:spcBef>
                          <a:spcPts val="0"/>
                        </a:spcBef>
                      </a:pPr>
                      <a:r>
                        <a:rPr lang="en-US" sz="1800" u="none" strike="noStrike">
                          <a:effectLst/>
                        </a:rPr>
                        <a:t>The Northwest Seaport Alliance</a:t>
                      </a:r>
                      <a:endParaRPr lang="en-US" sz="1800" b="0" i="0" u="none" strike="noStrike">
                        <a:solidFill>
                          <a:srgbClr val="000000"/>
                        </a:solidFill>
                        <a:effectLst/>
                        <a:latin typeface="Calibri" panose="020F0502020204030204" pitchFamily="34" charset="0"/>
                      </a:endParaRPr>
                    </a:p>
                  </a:txBody>
                  <a:tcPr marL="0" marR="0" marT="0" marB="0"/>
                </a:tc>
              </a:tr>
              <a:tr h="297180">
                <a:tc>
                  <a:txBody>
                    <a:bodyPr/>
                    <a:lstStyle/>
                    <a:p>
                      <a:pPr algn="l" fontAlgn="b">
                        <a:lnSpc>
                          <a:spcPct val="130000"/>
                        </a:lnSpc>
                        <a:spcBef>
                          <a:spcPts val="0"/>
                        </a:spcBef>
                      </a:pPr>
                      <a:r>
                        <a:rPr lang="en-US" sz="1800" u="none" strike="noStrike" dirty="0">
                          <a:effectLst/>
                        </a:rPr>
                        <a:t>2</a:t>
                      </a:r>
                      <a:endParaRPr lang="en-US" sz="1800" b="0" i="0" u="none" strike="noStrike" dirty="0">
                        <a:solidFill>
                          <a:srgbClr val="000000"/>
                        </a:solidFill>
                        <a:effectLst/>
                        <a:latin typeface="Calibri" panose="020F0502020204030204" pitchFamily="34" charset="0"/>
                      </a:endParaRPr>
                    </a:p>
                  </a:txBody>
                  <a:tcPr marL="0" marR="0" marT="0" marB="0"/>
                </a:tc>
                <a:tc>
                  <a:txBody>
                    <a:bodyPr/>
                    <a:lstStyle/>
                    <a:p>
                      <a:pPr algn="l" fontAlgn="ctr">
                        <a:lnSpc>
                          <a:spcPct val="130000"/>
                        </a:lnSpc>
                        <a:spcBef>
                          <a:spcPts val="0"/>
                        </a:spcBef>
                      </a:pPr>
                      <a:r>
                        <a:rPr lang="en-US" sz="1800" u="none" strike="noStrike" dirty="0">
                          <a:effectLst/>
                        </a:rPr>
                        <a:t>Arias</a:t>
                      </a:r>
                      <a:endParaRPr lang="en-US" sz="1800" b="0" i="0" u="none" strike="noStrike" dirty="0">
                        <a:solidFill>
                          <a:srgbClr val="000000"/>
                        </a:solidFill>
                        <a:effectLst/>
                        <a:latin typeface="Calibri" panose="020F0502020204030204" pitchFamily="34" charset="0"/>
                      </a:endParaRPr>
                    </a:p>
                  </a:txBody>
                  <a:tcPr marL="0" marR="0" marT="0" marB="0"/>
                </a:tc>
                <a:tc>
                  <a:txBody>
                    <a:bodyPr/>
                    <a:lstStyle/>
                    <a:p>
                      <a:pPr algn="l" fontAlgn="ctr">
                        <a:lnSpc>
                          <a:spcPct val="130000"/>
                        </a:lnSpc>
                        <a:spcBef>
                          <a:spcPts val="0"/>
                        </a:spcBef>
                      </a:pPr>
                      <a:r>
                        <a:rPr lang="en-US" sz="1800" u="none" strike="noStrike">
                          <a:effectLst/>
                        </a:rPr>
                        <a:t>Elisa</a:t>
                      </a:r>
                      <a:endParaRPr lang="en-US" sz="1800" b="0" i="0" u="none" strike="noStrike">
                        <a:solidFill>
                          <a:srgbClr val="000000"/>
                        </a:solidFill>
                        <a:effectLst/>
                        <a:latin typeface="Calibri" panose="020F0502020204030204" pitchFamily="34" charset="0"/>
                      </a:endParaRPr>
                    </a:p>
                  </a:txBody>
                  <a:tcPr marL="0" marR="0" marT="0" marB="0"/>
                </a:tc>
                <a:tc>
                  <a:txBody>
                    <a:bodyPr/>
                    <a:lstStyle/>
                    <a:p>
                      <a:pPr algn="l" fontAlgn="ctr">
                        <a:lnSpc>
                          <a:spcPct val="130000"/>
                        </a:lnSpc>
                        <a:spcBef>
                          <a:spcPts val="0"/>
                        </a:spcBef>
                      </a:pPr>
                      <a:r>
                        <a:rPr lang="en-US" sz="1800" u="none" strike="noStrike">
                          <a:effectLst/>
                        </a:rPr>
                        <a:t>San Diego Association of Governments (SANDAG)</a:t>
                      </a:r>
                      <a:endParaRPr lang="en-US" sz="1800" b="0" i="0" u="none" strike="noStrike">
                        <a:solidFill>
                          <a:srgbClr val="000000"/>
                        </a:solidFill>
                        <a:effectLst/>
                        <a:latin typeface="Calibri" panose="020F0502020204030204" pitchFamily="34" charset="0"/>
                      </a:endParaRPr>
                    </a:p>
                  </a:txBody>
                  <a:tcPr marL="0" marR="0" marT="0" marB="0"/>
                </a:tc>
              </a:tr>
              <a:tr h="297180">
                <a:tc>
                  <a:txBody>
                    <a:bodyPr/>
                    <a:lstStyle/>
                    <a:p>
                      <a:pPr algn="l" fontAlgn="b">
                        <a:lnSpc>
                          <a:spcPct val="130000"/>
                        </a:lnSpc>
                        <a:spcBef>
                          <a:spcPts val="0"/>
                        </a:spcBef>
                      </a:pPr>
                      <a:r>
                        <a:rPr lang="en-US" sz="1800" u="none" strike="noStrike" dirty="0">
                          <a:effectLst/>
                        </a:rPr>
                        <a:t>3</a:t>
                      </a:r>
                      <a:endParaRPr lang="en-US" sz="1800" b="0" i="0" u="none" strike="noStrike" dirty="0">
                        <a:solidFill>
                          <a:srgbClr val="000000"/>
                        </a:solidFill>
                        <a:effectLst/>
                        <a:latin typeface="Calibri" panose="020F0502020204030204" pitchFamily="34" charset="0"/>
                      </a:endParaRPr>
                    </a:p>
                  </a:txBody>
                  <a:tcPr marL="0" marR="0" marT="0" marB="0"/>
                </a:tc>
                <a:tc>
                  <a:txBody>
                    <a:bodyPr/>
                    <a:lstStyle/>
                    <a:p>
                      <a:pPr algn="l" fontAlgn="ctr">
                        <a:lnSpc>
                          <a:spcPct val="130000"/>
                        </a:lnSpc>
                        <a:spcBef>
                          <a:spcPts val="0"/>
                        </a:spcBef>
                      </a:pPr>
                      <a:r>
                        <a:rPr lang="en-US" sz="1800" u="none" strike="noStrike" dirty="0">
                          <a:effectLst/>
                        </a:rPr>
                        <a:t>Bachmann</a:t>
                      </a:r>
                      <a:endParaRPr lang="en-US" sz="1800" b="0" i="0" u="none" strike="noStrike" dirty="0">
                        <a:solidFill>
                          <a:srgbClr val="000000"/>
                        </a:solidFill>
                        <a:effectLst/>
                        <a:latin typeface="Calibri" panose="020F0502020204030204" pitchFamily="34" charset="0"/>
                      </a:endParaRPr>
                    </a:p>
                  </a:txBody>
                  <a:tcPr marL="0" marR="0" marT="0" marB="0"/>
                </a:tc>
                <a:tc>
                  <a:txBody>
                    <a:bodyPr/>
                    <a:lstStyle/>
                    <a:p>
                      <a:pPr algn="l" fontAlgn="ctr">
                        <a:lnSpc>
                          <a:spcPct val="130000"/>
                        </a:lnSpc>
                        <a:spcBef>
                          <a:spcPts val="0"/>
                        </a:spcBef>
                      </a:pPr>
                      <a:r>
                        <a:rPr lang="en-US" sz="1800" u="none" strike="noStrike" dirty="0">
                          <a:effectLst/>
                        </a:rPr>
                        <a:t>Chris</a:t>
                      </a:r>
                      <a:endParaRPr lang="en-US" sz="1800" b="0" i="0" u="none" strike="noStrike" dirty="0">
                        <a:solidFill>
                          <a:srgbClr val="000000"/>
                        </a:solidFill>
                        <a:effectLst/>
                        <a:latin typeface="Calibri" panose="020F0502020204030204" pitchFamily="34" charset="0"/>
                      </a:endParaRPr>
                    </a:p>
                  </a:txBody>
                  <a:tcPr marL="0" marR="0" marT="0" marB="0"/>
                </a:tc>
                <a:tc>
                  <a:txBody>
                    <a:bodyPr/>
                    <a:lstStyle/>
                    <a:p>
                      <a:pPr algn="l" fontAlgn="ctr">
                        <a:lnSpc>
                          <a:spcPct val="130000"/>
                        </a:lnSpc>
                        <a:spcBef>
                          <a:spcPts val="0"/>
                        </a:spcBef>
                      </a:pPr>
                      <a:r>
                        <a:rPr lang="en-US" sz="1800" u="none" strike="noStrike">
                          <a:effectLst/>
                        </a:rPr>
                        <a:t>University of Waterloo</a:t>
                      </a:r>
                      <a:endParaRPr lang="en-US" sz="1800" b="0" i="0" u="none" strike="noStrike">
                        <a:solidFill>
                          <a:srgbClr val="000000"/>
                        </a:solidFill>
                        <a:effectLst/>
                        <a:latin typeface="Calibri" panose="020F0502020204030204" pitchFamily="34" charset="0"/>
                      </a:endParaRPr>
                    </a:p>
                  </a:txBody>
                  <a:tcPr marL="0" marR="0" marT="0" marB="0"/>
                </a:tc>
              </a:tr>
              <a:tr h="297180">
                <a:tc>
                  <a:txBody>
                    <a:bodyPr/>
                    <a:lstStyle/>
                    <a:p>
                      <a:pPr algn="l" fontAlgn="b">
                        <a:lnSpc>
                          <a:spcPct val="130000"/>
                        </a:lnSpc>
                        <a:spcBef>
                          <a:spcPts val="0"/>
                        </a:spcBef>
                      </a:pPr>
                      <a:r>
                        <a:rPr lang="en-US" sz="1800" u="none" strike="noStrike" dirty="0">
                          <a:effectLst/>
                        </a:rPr>
                        <a:t>4</a:t>
                      </a:r>
                      <a:endParaRPr lang="en-US" sz="1800" b="0" i="0" u="none" strike="noStrike" dirty="0">
                        <a:solidFill>
                          <a:srgbClr val="000000"/>
                        </a:solidFill>
                        <a:effectLst/>
                        <a:latin typeface="Calibri" panose="020F0502020204030204" pitchFamily="34" charset="0"/>
                      </a:endParaRPr>
                    </a:p>
                  </a:txBody>
                  <a:tcPr marL="0" marR="0" marT="0" marB="0"/>
                </a:tc>
                <a:tc>
                  <a:txBody>
                    <a:bodyPr/>
                    <a:lstStyle/>
                    <a:p>
                      <a:pPr algn="l" fontAlgn="ctr">
                        <a:lnSpc>
                          <a:spcPct val="130000"/>
                        </a:lnSpc>
                        <a:spcBef>
                          <a:spcPts val="0"/>
                        </a:spcBef>
                      </a:pPr>
                      <a:r>
                        <a:rPr lang="en-US" sz="1800" u="none" strike="noStrike" dirty="0" err="1">
                          <a:effectLst/>
                        </a:rPr>
                        <a:t>Beningo</a:t>
                      </a:r>
                      <a:endParaRPr lang="en-US" sz="1800" b="0" i="0" u="none" strike="noStrike" dirty="0">
                        <a:solidFill>
                          <a:srgbClr val="000000"/>
                        </a:solidFill>
                        <a:effectLst/>
                        <a:latin typeface="Calibri" panose="020F0502020204030204" pitchFamily="34" charset="0"/>
                      </a:endParaRPr>
                    </a:p>
                  </a:txBody>
                  <a:tcPr marL="0" marR="0" marT="0" marB="0"/>
                </a:tc>
                <a:tc>
                  <a:txBody>
                    <a:bodyPr/>
                    <a:lstStyle/>
                    <a:p>
                      <a:pPr algn="l" fontAlgn="ctr">
                        <a:lnSpc>
                          <a:spcPct val="130000"/>
                        </a:lnSpc>
                        <a:spcBef>
                          <a:spcPts val="0"/>
                        </a:spcBef>
                      </a:pPr>
                      <a:r>
                        <a:rPr lang="en-US" sz="1800" u="none" strike="noStrike">
                          <a:effectLst/>
                        </a:rPr>
                        <a:t>Steven</a:t>
                      </a:r>
                      <a:endParaRPr lang="en-US" sz="1800" b="0" i="0" u="none" strike="noStrike">
                        <a:solidFill>
                          <a:srgbClr val="000000"/>
                        </a:solidFill>
                        <a:effectLst/>
                        <a:latin typeface="Calibri" panose="020F0502020204030204" pitchFamily="34" charset="0"/>
                      </a:endParaRPr>
                    </a:p>
                  </a:txBody>
                  <a:tcPr marL="0" marR="0" marT="0" marB="0"/>
                </a:tc>
                <a:tc>
                  <a:txBody>
                    <a:bodyPr/>
                    <a:lstStyle/>
                    <a:p>
                      <a:pPr algn="l" fontAlgn="ctr">
                        <a:lnSpc>
                          <a:spcPct val="130000"/>
                        </a:lnSpc>
                        <a:spcBef>
                          <a:spcPts val="0"/>
                        </a:spcBef>
                      </a:pPr>
                      <a:r>
                        <a:rPr lang="en-US" sz="1800" u="none" strike="noStrike">
                          <a:effectLst/>
                        </a:rPr>
                        <a:t>Office of the Secretary of Transportation (OST)</a:t>
                      </a:r>
                      <a:endParaRPr lang="en-US" sz="1800" b="0" i="0" u="none" strike="noStrike">
                        <a:solidFill>
                          <a:srgbClr val="000000"/>
                        </a:solidFill>
                        <a:effectLst/>
                        <a:latin typeface="Calibri" panose="020F0502020204030204" pitchFamily="34" charset="0"/>
                      </a:endParaRPr>
                    </a:p>
                  </a:txBody>
                  <a:tcPr marL="0" marR="0" marT="0" marB="0"/>
                </a:tc>
              </a:tr>
              <a:tr h="297180">
                <a:tc>
                  <a:txBody>
                    <a:bodyPr/>
                    <a:lstStyle/>
                    <a:p>
                      <a:pPr algn="l" fontAlgn="b">
                        <a:lnSpc>
                          <a:spcPct val="130000"/>
                        </a:lnSpc>
                        <a:spcBef>
                          <a:spcPts val="0"/>
                        </a:spcBef>
                      </a:pPr>
                      <a:r>
                        <a:rPr lang="en-US" sz="1800" u="none" strike="noStrike" dirty="0">
                          <a:effectLst/>
                        </a:rPr>
                        <a:t>5</a:t>
                      </a:r>
                      <a:endParaRPr lang="en-US" sz="1800" b="0" i="0" u="none" strike="noStrike" dirty="0">
                        <a:solidFill>
                          <a:srgbClr val="000000"/>
                        </a:solidFill>
                        <a:effectLst/>
                        <a:latin typeface="Calibri" panose="020F0502020204030204" pitchFamily="34" charset="0"/>
                      </a:endParaRPr>
                    </a:p>
                  </a:txBody>
                  <a:tcPr marL="0" marR="0" marT="0" marB="0"/>
                </a:tc>
                <a:tc>
                  <a:txBody>
                    <a:bodyPr/>
                    <a:lstStyle/>
                    <a:p>
                      <a:pPr algn="l" fontAlgn="ctr">
                        <a:lnSpc>
                          <a:spcPct val="130000"/>
                        </a:lnSpc>
                        <a:spcBef>
                          <a:spcPts val="0"/>
                        </a:spcBef>
                      </a:pPr>
                      <a:r>
                        <a:rPr lang="en-US" sz="1800" u="none" strike="noStrike" dirty="0">
                          <a:effectLst/>
                        </a:rPr>
                        <a:t>Black</a:t>
                      </a:r>
                      <a:endParaRPr lang="en-US" sz="1800" b="0" i="0" u="none" strike="noStrike" dirty="0">
                        <a:solidFill>
                          <a:srgbClr val="000000"/>
                        </a:solidFill>
                        <a:effectLst/>
                        <a:latin typeface="Calibri" panose="020F0502020204030204" pitchFamily="34" charset="0"/>
                      </a:endParaRPr>
                    </a:p>
                  </a:txBody>
                  <a:tcPr marL="0" marR="0" marT="0" marB="0"/>
                </a:tc>
                <a:tc>
                  <a:txBody>
                    <a:bodyPr/>
                    <a:lstStyle/>
                    <a:p>
                      <a:pPr algn="l" fontAlgn="ctr">
                        <a:lnSpc>
                          <a:spcPct val="130000"/>
                        </a:lnSpc>
                        <a:spcBef>
                          <a:spcPts val="0"/>
                        </a:spcBef>
                      </a:pPr>
                      <a:r>
                        <a:rPr lang="en-US" sz="1800" u="none" strike="noStrike" dirty="0">
                          <a:effectLst/>
                        </a:rPr>
                        <a:t>Travis</a:t>
                      </a:r>
                      <a:endParaRPr lang="en-US" sz="1800" b="0" i="0" u="none" strike="noStrike" dirty="0">
                        <a:solidFill>
                          <a:srgbClr val="000000"/>
                        </a:solidFill>
                        <a:effectLst/>
                        <a:latin typeface="Calibri" panose="020F0502020204030204" pitchFamily="34" charset="0"/>
                      </a:endParaRPr>
                    </a:p>
                  </a:txBody>
                  <a:tcPr marL="0" marR="0" marT="0" marB="0"/>
                </a:tc>
                <a:tc>
                  <a:txBody>
                    <a:bodyPr/>
                    <a:lstStyle/>
                    <a:p>
                      <a:pPr algn="l" fontAlgn="ctr">
                        <a:lnSpc>
                          <a:spcPct val="130000"/>
                        </a:lnSpc>
                        <a:spcBef>
                          <a:spcPts val="0"/>
                        </a:spcBef>
                      </a:pPr>
                      <a:r>
                        <a:rPr lang="en-US" sz="1800" u="none" strike="noStrike">
                          <a:effectLst/>
                        </a:rPr>
                        <a:t>Maritime Administration (MARAD)</a:t>
                      </a:r>
                      <a:endParaRPr lang="en-US" sz="1800" b="0" i="0" u="none" strike="noStrike">
                        <a:solidFill>
                          <a:srgbClr val="000000"/>
                        </a:solidFill>
                        <a:effectLst/>
                        <a:latin typeface="Calibri" panose="020F0502020204030204" pitchFamily="34" charset="0"/>
                      </a:endParaRPr>
                    </a:p>
                  </a:txBody>
                  <a:tcPr marL="0" marR="0" marT="0" marB="0"/>
                </a:tc>
              </a:tr>
              <a:tr h="297180">
                <a:tc>
                  <a:txBody>
                    <a:bodyPr/>
                    <a:lstStyle/>
                    <a:p>
                      <a:pPr algn="l" fontAlgn="b">
                        <a:lnSpc>
                          <a:spcPct val="130000"/>
                        </a:lnSpc>
                        <a:spcBef>
                          <a:spcPts val="0"/>
                        </a:spcBef>
                      </a:pPr>
                      <a:r>
                        <a:rPr lang="en-US" sz="1800" u="none" strike="noStrike" dirty="0">
                          <a:effectLst/>
                        </a:rPr>
                        <a:t>6</a:t>
                      </a:r>
                      <a:endParaRPr lang="en-US" sz="1800" b="0" i="0" u="none" strike="noStrike" dirty="0">
                        <a:solidFill>
                          <a:srgbClr val="000000"/>
                        </a:solidFill>
                        <a:effectLst/>
                        <a:latin typeface="Calibri" panose="020F0502020204030204" pitchFamily="34" charset="0"/>
                      </a:endParaRPr>
                    </a:p>
                  </a:txBody>
                  <a:tcPr marL="0" marR="0" marT="0" marB="0"/>
                </a:tc>
                <a:tc>
                  <a:txBody>
                    <a:bodyPr/>
                    <a:lstStyle/>
                    <a:p>
                      <a:pPr algn="l" fontAlgn="ctr">
                        <a:lnSpc>
                          <a:spcPct val="130000"/>
                        </a:lnSpc>
                        <a:spcBef>
                          <a:spcPts val="0"/>
                        </a:spcBef>
                      </a:pPr>
                      <a:r>
                        <a:rPr lang="en-US" sz="1800" u="none" strike="noStrike" dirty="0">
                          <a:effectLst/>
                        </a:rPr>
                        <a:t>Boile</a:t>
                      </a:r>
                      <a:endParaRPr lang="en-US" sz="1800" b="0" i="0" u="none" strike="noStrike" dirty="0">
                        <a:solidFill>
                          <a:srgbClr val="000000"/>
                        </a:solidFill>
                        <a:effectLst/>
                        <a:latin typeface="Calibri" panose="020F0502020204030204" pitchFamily="34" charset="0"/>
                      </a:endParaRPr>
                    </a:p>
                  </a:txBody>
                  <a:tcPr marL="0" marR="0" marT="0" marB="0"/>
                </a:tc>
                <a:tc>
                  <a:txBody>
                    <a:bodyPr/>
                    <a:lstStyle/>
                    <a:p>
                      <a:pPr algn="l" fontAlgn="ctr">
                        <a:lnSpc>
                          <a:spcPct val="130000"/>
                        </a:lnSpc>
                        <a:spcBef>
                          <a:spcPts val="0"/>
                        </a:spcBef>
                      </a:pPr>
                      <a:r>
                        <a:rPr lang="en-US" sz="1800" u="none" strike="noStrike" dirty="0">
                          <a:effectLst/>
                        </a:rPr>
                        <a:t>Maria</a:t>
                      </a:r>
                      <a:endParaRPr lang="en-US" sz="1800" b="0" i="0" u="none" strike="noStrike" dirty="0">
                        <a:solidFill>
                          <a:srgbClr val="000000"/>
                        </a:solidFill>
                        <a:effectLst/>
                        <a:latin typeface="Calibri" panose="020F0502020204030204" pitchFamily="34" charset="0"/>
                      </a:endParaRPr>
                    </a:p>
                  </a:txBody>
                  <a:tcPr marL="0" marR="0" marT="0" marB="0"/>
                </a:tc>
                <a:tc>
                  <a:txBody>
                    <a:bodyPr/>
                    <a:lstStyle/>
                    <a:p>
                      <a:pPr algn="l" fontAlgn="ctr">
                        <a:lnSpc>
                          <a:spcPct val="130000"/>
                        </a:lnSpc>
                        <a:spcBef>
                          <a:spcPts val="0"/>
                        </a:spcBef>
                      </a:pPr>
                      <a:r>
                        <a:rPr lang="en-US" sz="1800" u="none" strike="noStrike">
                          <a:effectLst/>
                        </a:rPr>
                        <a:t>Hellenic Institute of Transport (HIT)</a:t>
                      </a:r>
                      <a:endParaRPr lang="en-US" sz="1800" b="0" i="0" u="none" strike="noStrike">
                        <a:solidFill>
                          <a:srgbClr val="000000"/>
                        </a:solidFill>
                        <a:effectLst/>
                        <a:latin typeface="Calibri" panose="020F0502020204030204" pitchFamily="34" charset="0"/>
                      </a:endParaRPr>
                    </a:p>
                  </a:txBody>
                  <a:tcPr marL="0" marR="0" marT="0" marB="0"/>
                </a:tc>
              </a:tr>
              <a:tr h="297180">
                <a:tc>
                  <a:txBody>
                    <a:bodyPr/>
                    <a:lstStyle/>
                    <a:p>
                      <a:pPr algn="l" fontAlgn="b">
                        <a:lnSpc>
                          <a:spcPct val="130000"/>
                        </a:lnSpc>
                        <a:spcBef>
                          <a:spcPts val="0"/>
                        </a:spcBef>
                      </a:pPr>
                      <a:r>
                        <a:rPr lang="en-US" sz="1800" u="none" strike="noStrike" dirty="0">
                          <a:solidFill>
                            <a:schemeClr val="accent1">
                              <a:lumMod val="75000"/>
                            </a:schemeClr>
                          </a:solidFill>
                          <a:effectLst/>
                        </a:rPr>
                        <a:t>7</a:t>
                      </a:r>
                      <a:endParaRPr lang="en-US" sz="1800" b="0" i="0" u="none" strike="noStrike" dirty="0">
                        <a:solidFill>
                          <a:schemeClr val="accent1">
                            <a:lumMod val="75000"/>
                          </a:schemeClr>
                        </a:solidFill>
                        <a:effectLst/>
                        <a:latin typeface="Calibri" panose="020F0502020204030204" pitchFamily="34" charset="0"/>
                      </a:endParaRPr>
                    </a:p>
                  </a:txBody>
                  <a:tcPr marL="0" marR="0" marT="0" marB="0"/>
                </a:tc>
                <a:tc>
                  <a:txBody>
                    <a:bodyPr/>
                    <a:lstStyle/>
                    <a:p>
                      <a:pPr algn="l" fontAlgn="ctr">
                        <a:lnSpc>
                          <a:spcPct val="130000"/>
                        </a:lnSpc>
                        <a:spcBef>
                          <a:spcPts val="0"/>
                        </a:spcBef>
                      </a:pPr>
                      <a:r>
                        <a:rPr lang="en-US" sz="1800" u="none" strike="noStrike" dirty="0">
                          <a:solidFill>
                            <a:schemeClr val="accent1">
                              <a:lumMod val="75000"/>
                            </a:schemeClr>
                          </a:solidFill>
                          <a:effectLst/>
                        </a:rPr>
                        <a:t>Brooks</a:t>
                      </a:r>
                      <a:endParaRPr lang="en-US" sz="1800" b="0" i="0" u="none" strike="noStrike" dirty="0">
                        <a:solidFill>
                          <a:schemeClr val="accent1">
                            <a:lumMod val="75000"/>
                          </a:schemeClr>
                        </a:solidFill>
                        <a:effectLst/>
                        <a:latin typeface="Calibri" panose="020F0502020204030204" pitchFamily="34" charset="0"/>
                      </a:endParaRPr>
                    </a:p>
                  </a:txBody>
                  <a:tcPr marL="0" marR="0" marT="0" marB="0"/>
                </a:tc>
                <a:tc>
                  <a:txBody>
                    <a:bodyPr/>
                    <a:lstStyle/>
                    <a:p>
                      <a:pPr algn="l" fontAlgn="ctr">
                        <a:lnSpc>
                          <a:spcPct val="130000"/>
                        </a:lnSpc>
                        <a:spcBef>
                          <a:spcPts val="0"/>
                        </a:spcBef>
                      </a:pPr>
                      <a:r>
                        <a:rPr lang="en-US" sz="1800" u="none" strike="noStrike" dirty="0">
                          <a:solidFill>
                            <a:schemeClr val="accent1">
                              <a:lumMod val="75000"/>
                            </a:schemeClr>
                          </a:solidFill>
                          <a:effectLst/>
                        </a:rPr>
                        <a:t>Mary</a:t>
                      </a:r>
                      <a:endParaRPr lang="en-US" sz="1800" b="0" i="0" u="none" strike="noStrike" dirty="0">
                        <a:solidFill>
                          <a:schemeClr val="accent1">
                            <a:lumMod val="75000"/>
                          </a:schemeClr>
                        </a:solidFill>
                        <a:effectLst/>
                        <a:latin typeface="Calibri" panose="020F0502020204030204" pitchFamily="34" charset="0"/>
                      </a:endParaRPr>
                    </a:p>
                  </a:txBody>
                  <a:tcPr marL="0" marR="0" marT="0" marB="0"/>
                </a:tc>
                <a:tc>
                  <a:txBody>
                    <a:bodyPr/>
                    <a:lstStyle/>
                    <a:p>
                      <a:pPr algn="l" fontAlgn="ctr">
                        <a:lnSpc>
                          <a:spcPct val="130000"/>
                        </a:lnSpc>
                        <a:spcBef>
                          <a:spcPts val="0"/>
                        </a:spcBef>
                      </a:pPr>
                      <a:r>
                        <a:rPr lang="en-US" sz="1800" u="none" strike="noStrike" dirty="0">
                          <a:solidFill>
                            <a:schemeClr val="accent1">
                              <a:lumMod val="75000"/>
                            </a:schemeClr>
                          </a:solidFill>
                          <a:effectLst/>
                        </a:rPr>
                        <a:t>Dalhousie University</a:t>
                      </a:r>
                      <a:endParaRPr lang="en-US" sz="1800" b="0" i="0" u="none" strike="noStrike" dirty="0">
                        <a:solidFill>
                          <a:schemeClr val="accent1">
                            <a:lumMod val="75000"/>
                          </a:schemeClr>
                        </a:solidFill>
                        <a:effectLst/>
                        <a:latin typeface="Calibri" panose="020F0502020204030204" pitchFamily="34" charset="0"/>
                      </a:endParaRPr>
                    </a:p>
                  </a:txBody>
                  <a:tcPr marL="0" marR="0" marT="0" marB="0"/>
                </a:tc>
              </a:tr>
              <a:tr h="297180">
                <a:tc>
                  <a:txBody>
                    <a:bodyPr/>
                    <a:lstStyle/>
                    <a:p>
                      <a:pPr algn="l" fontAlgn="b">
                        <a:lnSpc>
                          <a:spcPct val="130000"/>
                        </a:lnSpc>
                        <a:spcBef>
                          <a:spcPts val="0"/>
                        </a:spcBef>
                      </a:pPr>
                      <a:r>
                        <a:rPr lang="en-US" sz="1800" u="none" strike="noStrike" dirty="0">
                          <a:effectLst/>
                        </a:rPr>
                        <a:t>8</a:t>
                      </a:r>
                      <a:endParaRPr lang="en-US" sz="1800" b="0" i="0" u="none" strike="noStrike" dirty="0">
                        <a:solidFill>
                          <a:srgbClr val="000000"/>
                        </a:solidFill>
                        <a:effectLst/>
                        <a:latin typeface="Calibri" panose="020F0502020204030204" pitchFamily="34" charset="0"/>
                      </a:endParaRPr>
                    </a:p>
                  </a:txBody>
                  <a:tcPr marL="0" marR="0" marT="0" marB="0"/>
                </a:tc>
                <a:tc>
                  <a:txBody>
                    <a:bodyPr/>
                    <a:lstStyle/>
                    <a:p>
                      <a:pPr algn="l" fontAlgn="ctr">
                        <a:lnSpc>
                          <a:spcPct val="130000"/>
                        </a:lnSpc>
                        <a:spcBef>
                          <a:spcPts val="0"/>
                        </a:spcBef>
                      </a:pPr>
                      <a:r>
                        <a:rPr lang="en-US" sz="1800" u="none" strike="noStrike" dirty="0">
                          <a:effectLst/>
                        </a:rPr>
                        <a:t>Clement</a:t>
                      </a:r>
                      <a:endParaRPr lang="en-US" sz="1800" b="0" i="0" u="none" strike="noStrike" dirty="0">
                        <a:solidFill>
                          <a:srgbClr val="000000"/>
                        </a:solidFill>
                        <a:effectLst/>
                        <a:latin typeface="Calibri" panose="020F0502020204030204" pitchFamily="34" charset="0"/>
                      </a:endParaRPr>
                    </a:p>
                  </a:txBody>
                  <a:tcPr marL="0" marR="0" marT="0" marB="0"/>
                </a:tc>
                <a:tc>
                  <a:txBody>
                    <a:bodyPr/>
                    <a:lstStyle/>
                    <a:p>
                      <a:pPr algn="l" fontAlgn="ctr">
                        <a:lnSpc>
                          <a:spcPct val="130000"/>
                        </a:lnSpc>
                        <a:spcBef>
                          <a:spcPts val="0"/>
                        </a:spcBef>
                      </a:pPr>
                      <a:r>
                        <a:rPr lang="en-US" sz="1800" u="none" strike="noStrike" dirty="0">
                          <a:effectLst/>
                        </a:rPr>
                        <a:t>Christopher</a:t>
                      </a:r>
                      <a:endParaRPr lang="en-US" sz="1800" b="0" i="0" u="none" strike="noStrike" dirty="0">
                        <a:solidFill>
                          <a:srgbClr val="000000"/>
                        </a:solidFill>
                        <a:effectLst/>
                        <a:latin typeface="Calibri" panose="020F0502020204030204" pitchFamily="34" charset="0"/>
                      </a:endParaRPr>
                    </a:p>
                  </a:txBody>
                  <a:tcPr marL="0" marR="0" marT="0" marB="0"/>
                </a:tc>
                <a:tc>
                  <a:txBody>
                    <a:bodyPr/>
                    <a:lstStyle/>
                    <a:p>
                      <a:pPr algn="l" fontAlgn="ctr">
                        <a:lnSpc>
                          <a:spcPct val="130000"/>
                        </a:lnSpc>
                        <a:spcBef>
                          <a:spcPts val="0"/>
                        </a:spcBef>
                      </a:pPr>
                      <a:r>
                        <a:rPr lang="en-US" sz="1800" u="none" strike="noStrike" dirty="0">
                          <a:effectLst/>
                        </a:rPr>
                        <a:t>Office of the Secretary of Transportation (OST)</a:t>
                      </a:r>
                      <a:endParaRPr lang="en-US" sz="1800" b="0" i="0" u="none" strike="noStrike" dirty="0">
                        <a:solidFill>
                          <a:srgbClr val="000000"/>
                        </a:solidFill>
                        <a:effectLst/>
                        <a:latin typeface="Calibri" panose="020F0502020204030204" pitchFamily="34" charset="0"/>
                      </a:endParaRPr>
                    </a:p>
                  </a:txBody>
                  <a:tcPr marL="0" marR="0" marT="0" marB="0"/>
                </a:tc>
              </a:tr>
              <a:tr h="297180">
                <a:tc>
                  <a:txBody>
                    <a:bodyPr/>
                    <a:lstStyle/>
                    <a:p>
                      <a:pPr algn="l" fontAlgn="b">
                        <a:lnSpc>
                          <a:spcPct val="130000"/>
                        </a:lnSpc>
                        <a:spcBef>
                          <a:spcPts val="0"/>
                        </a:spcBef>
                      </a:pPr>
                      <a:r>
                        <a:rPr lang="en-US" sz="1800" u="none" strike="noStrike" dirty="0">
                          <a:effectLst/>
                        </a:rPr>
                        <a:t>9</a:t>
                      </a:r>
                      <a:endParaRPr lang="en-US" sz="1800" b="0" i="0" u="none" strike="noStrike" dirty="0">
                        <a:solidFill>
                          <a:srgbClr val="000000"/>
                        </a:solidFill>
                        <a:effectLst/>
                        <a:latin typeface="Calibri" panose="020F0502020204030204" pitchFamily="34" charset="0"/>
                      </a:endParaRPr>
                    </a:p>
                  </a:txBody>
                  <a:tcPr marL="0" marR="0" marT="0" marB="0"/>
                </a:tc>
                <a:tc>
                  <a:txBody>
                    <a:bodyPr/>
                    <a:lstStyle/>
                    <a:p>
                      <a:pPr algn="l" fontAlgn="ctr">
                        <a:lnSpc>
                          <a:spcPct val="130000"/>
                        </a:lnSpc>
                        <a:spcBef>
                          <a:spcPts val="0"/>
                        </a:spcBef>
                      </a:pPr>
                      <a:r>
                        <a:rPr lang="en-US" sz="1800" u="none" strike="noStrike" dirty="0">
                          <a:effectLst/>
                        </a:rPr>
                        <a:t>DeMers</a:t>
                      </a:r>
                      <a:endParaRPr lang="en-US" sz="1800" b="0" i="0" u="none" strike="noStrike" dirty="0">
                        <a:solidFill>
                          <a:srgbClr val="000000"/>
                        </a:solidFill>
                        <a:effectLst/>
                        <a:latin typeface="Calibri" panose="020F0502020204030204" pitchFamily="34" charset="0"/>
                      </a:endParaRPr>
                    </a:p>
                  </a:txBody>
                  <a:tcPr marL="0" marR="0" marT="0" marB="0"/>
                </a:tc>
                <a:tc>
                  <a:txBody>
                    <a:bodyPr/>
                    <a:lstStyle/>
                    <a:p>
                      <a:pPr algn="l" fontAlgn="ctr">
                        <a:lnSpc>
                          <a:spcPct val="130000"/>
                        </a:lnSpc>
                        <a:spcBef>
                          <a:spcPts val="0"/>
                        </a:spcBef>
                      </a:pPr>
                      <a:r>
                        <a:rPr lang="en-US" sz="1800" u="none" strike="noStrike" dirty="0">
                          <a:effectLst/>
                        </a:rPr>
                        <a:t>Michael</a:t>
                      </a:r>
                      <a:endParaRPr lang="en-US" sz="1800" b="0" i="0" u="none" strike="noStrike" dirty="0">
                        <a:solidFill>
                          <a:srgbClr val="000000"/>
                        </a:solidFill>
                        <a:effectLst/>
                        <a:latin typeface="Calibri" panose="020F0502020204030204" pitchFamily="34" charset="0"/>
                      </a:endParaRPr>
                    </a:p>
                  </a:txBody>
                  <a:tcPr marL="0" marR="0" marT="0" marB="0"/>
                </a:tc>
                <a:tc>
                  <a:txBody>
                    <a:bodyPr/>
                    <a:lstStyle/>
                    <a:p>
                      <a:pPr algn="l" fontAlgn="ctr">
                        <a:lnSpc>
                          <a:spcPct val="130000"/>
                        </a:lnSpc>
                        <a:spcBef>
                          <a:spcPts val="0"/>
                        </a:spcBef>
                      </a:pPr>
                      <a:r>
                        <a:rPr lang="en-US" sz="1800" u="none" strike="noStrike" dirty="0">
                          <a:effectLst/>
                        </a:rPr>
                        <a:t>Missouri Department of Transportation</a:t>
                      </a:r>
                      <a:endParaRPr lang="en-US" sz="1800" b="0" i="0" u="none" strike="noStrike" dirty="0">
                        <a:solidFill>
                          <a:srgbClr val="000000"/>
                        </a:solidFill>
                        <a:effectLst/>
                        <a:latin typeface="Calibri" panose="020F0502020204030204" pitchFamily="34" charset="0"/>
                      </a:endParaRPr>
                    </a:p>
                  </a:txBody>
                  <a:tcPr marL="0" marR="0" marT="0" marB="0"/>
                </a:tc>
              </a:tr>
              <a:tr h="594360">
                <a:tc>
                  <a:txBody>
                    <a:bodyPr/>
                    <a:lstStyle/>
                    <a:p>
                      <a:pPr algn="l" fontAlgn="b">
                        <a:lnSpc>
                          <a:spcPct val="130000"/>
                        </a:lnSpc>
                        <a:spcBef>
                          <a:spcPts val="0"/>
                        </a:spcBef>
                      </a:pPr>
                      <a:r>
                        <a:rPr lang="en-US" sz="1800" u="none" strike="noStrike" dirty="0">
                          <a:effectLst/>
                        </a:rPr>
                        <a:t>10</a:t>
                      </a:r>
                      <a:endParaRPr lang="en-US" sz="1800" b="0" i="0" u="none" strike="noStrike" dirty="0">
                        <a:solidFill>
                          <a:srgbClr val="000000"/>
                        </a:solidFill>
                        <a:effectLst/>
                        <a:latin typeface="Calibri" panose="020F0502020204030204" pitchFamily="34" charset="0"/>
                      </a:endParaRPr>
                    </a:p>
                  </a:txBody>
                  <a:tcPr marL="0" marR="0" marT="0" marB="0"/>
                </a:tc>
                <a:tc>
                  <a:txBody>
                    <a:bodyPr/>
                    <a:lstStyle/>
                    <a:p>
                      <a:pPr algn="l" fontAlgn="ctr">
                        <a:lnSpc>
                          <a:spcPct val="130000"/>
                        </a:lnSpc>
                        <a:spcBef>
                          <a:spcPts val="0"/>
                        </a:spcBef>
                      </a:pPr>
                      <a:r>
                        <a:rPr lang="en-US" sz="1800" u="none" strike="noStrike">
                          <a:effectLst/>
                        </a:rPr>
                        <a:t>Ehrler</a:t>
                      </a:r>
                      <a:endParaRPr lang="en-US" sz="1800" b="0" i="0" u="none" strike="noStrike">
                        <a:solidFill>
                          <a:srgbClr val="000000"/>
                        </a:solidFill>
                        <a:effectLst/>
                        <a:latin typeface="Calibri" panose="020F0502020204030204" pitchFamily="34" charset="0"/>
                      </a:endParaRPr>
                    </a:p>
                  </a:txBody>
                  <a:tcPr marL="0" marR="0" marT="0" marB="0"/>
                </a:tc>
                <a:tc>
                  <a:txBody>
                    <a:bodyPr/>
                    <a:lstStyle/>
                    <a:p>
                      <a:pPr algn="l" fontAlgn="ctr">
                        <a:lnSpc>
                          <a:spcPct val="130000"/>
                        </a:lnSpc>
                        <a:spcBef>
                          <a:spcPts val="0"/>
                        </a:spcBef>
                      </a:pPr>
                      <a:r>
                        <a:rPr lang="en-US" sz="1800" u="none" strike="noStrike" dirty="0">
                          <a:effectLst/>
                        </a:rPr>
                        <a:t>Verena</a:t>
                      </a:r>
                      <a:endParaRPr lang="en-US" sz="1800" b="0" i="0" u="none" strike="noStrike" dirty="0">
                        <a:solidFill>
                          <a:srgbClr val="000000"/>
                        </a:solidFill>
                        <a:effectLst/>
                        <a:latin typeface="Calibri" panose="020F0502020204030204" pitchFamily="34" charset="0"/>
                      </a:endParaRPr>
                    </a:p>
                  </a:txBody>
                  <a:tcPr marL="0" marR="0" marT="0" marB="0"/>
                </a:tc>
                <a:tc>
                  <a:txBody>
                    <a:bodyPr/>
                    <a:lstStyle/>
                    <a:p>
                      <a:pPr algn="l" fontAlgn="ctr">
                        <a:lnSpc>
                          <a:spcPct val="130000"/>
                        </a:lnSpc>
                        <a:spcBef>
                          <a:spcPts val="0"/>
                        </a:spcBef>
                      </a:pPr>
                      <a:r>
                        <a:rPr lang="en-US" sz="1800" u="none" strike="noStrike" dirty="0">
                          <a:effectLst/>
                        </a:rPr>
                        <a:t>German Aerospace Center (DLR), Institute of Transport Research</a:t>
                      </a:r>
                      <a:endParaRPr lang="en-US" sz="1800" b="0" i="0" u="none" strike="noStrike" dirty="0">
                        <a:solidFill>
                          <a:srgbClr val="000000"/>
                        </a:solidFill>
                        <a:effectLst/>
                        <a:latin typeface="Calibri" panose="020F0502020204030204" pitchFamily="34" charset="0"/>
                      </a:endParaRPr>
                    </a:p>
                  </a:txBody>
                  <a:tcPr marL="0" marR="0" marT="0" marB="0"/>
                </a:tc>
              </a:tr>
              <a:tr h="297180">
                <a:tc>
                  <a:txBody>
                    <a:bodyPr/>
                    <a:lstStyle/>
                    <a:p>
                      <a:pPr algn="l" fontAlgn="b">
                        <a:lnSpc>
                          <a:spcPct val="130000"/>
                        </a:lnSpc>
                        <a:spcBef>
                          <a:spcPts val="0"/>
                        </a:spcBef>
                      </a:pPr>
                      <a:r>
                        <a:rPr lang="en-US" sz="1800" u="none" strike="noStrike" dirty="0">
                          <a:effectLst/>
                        </a:rPr>
                        <a:t>11</a:t>
                      </a:r>
                      <a:endParaRPr lang="en-US" sz="1800" b="0" i="0" u="none" strike="noStrike" dirty="0">
                        <a:solidFill>
                          <a:srgbClr val="000000"/>
                        </a:solidFill>
                        <a:effectLst/>
                        <a:latin typeface="Calibri" panose="020F0502020204030204" pitchFamily="34" charset="0"/>
                      </a:endParaRPr>
                    </a:p>
                  </a:txBody>
                  <a:tcPr marL="0" marR="0" marT="0" marB="0"/>
                </a:tc>
                <a:tc>
                  <a:txBody>
                    <a:bodyPr/>
                    <a:lstStyle/>
                    <a:p>
                      <a:pPr algn="l" fontAlgn="ctr">
                        <a:lnSpc>
                          <a:spcPct val="130000"/>
                        </a:lnSpc>
                        <a:spcBef>
                          <a:spcPts val="0"/>
                        </a:spcBef>
                      </a:pPr>
                      <a:r>
                        <a:rPr lang="en-US" sz="1800" u="none" strike="noStrike">
                          <a:effectLst/>
                        </a:rPr>
                        <a:t>Hackett</a:t>
                      </a:r>
                      <a:endParaRPr lang="en-US" sz="1800" b="0" i="0" u="none" strike="noStrike">
                        <a:solidFill>
                          <a:srgbClr val="000000"/>
                        </a:solidFill>
                        <a:effectLst/>
                        <a:latin typeface="Calibri" panose="020F0502020204030204" pitchFamily="34" charset="0"/>
                      </a:endParaRPr>
                    </a:p>
                  </a:txBody>
                  <a:tcPr marL="0" marR="0" marT="0" marB="0"/>
                </a:tc>
                <a:tc>
                  <a:txBody>
                    <a:bodyPr/>
                    <a:lstStyle/>
                    <a:p>
                      <a:pPr algn="l" fontAlgn="ctr">
                        <a:lnSpc>
                          <a:spcPct val="130000"/>
                        </a:lnSpc>
                        <a:spcBef>
                          <a:spcPts val="0"/>
                        </a:spcBef>
                      </a:pPr>
                      <a:r>
                        <a:rPr lang="en-US" sz="1800" u="none" strike="noStrike">
                          <a:effectLst/>
                        </a:rPr>
                        <a:t>Daniel</a:t>
                      </a:r>
                      <a:endParaRPr lang="en-US" sz="1800" b="0" i="0" u="none" strike="noStrike">
                        <a:solidFill>
                          <a:srgbClr val="000000"/>
                        </a:solidFill>
                        <a:effectLst/>
                        <a:latin typeface="Calibri" panose="020F0502020204030204" pitchFamily="34" charset="0"/>
                      </a:endParaRPr>
                    </a:p>
                  </a:txBody>
                  <a:tcPr marL="0" marR="0" marT="0" marB="0"/>
                </a:tc>
                <a:tc>
                  <a:txBody>
                    <a:bodyPr/>
                    <a:lstStyle/>
                    <a:p>
                      <a:pPr algn="l" fontAlgn="ctr">
                        <a:lnSpc>
                          <a:spcPct val="130000"/>
                        </a:lnSpc>
                        <a:spcBef>
                          <a:spcPts val="0"/>
                        </a:spcBef>
                      </a:pPr>
                      <a:r>
                        <a:rPr lang="en-US" sz="1800" u="none" strike="noStrike" dirty="0">
                          <a:effectLst/>
                        </a:rPr>
                        <a:t>Hackett Associates, LLC</a:t>
                      </a:r>
                      <a:endParaRPr lang="en-US" sz="1800" b="0" i="0" u="none" strike="noStrike" dirty="0">
                        <a:solidFill>
                          <a:srgbClr val="000000"/>
                        </a:solidFill>
                        <a:effectLst/>
                        <a:latin typeface="Calibri" panose="020F0502020204030204" pitchFamily="34" charset="0"/>
                      </a:endParaRPr>
                    </a:p>
                  </a:txBody>
                  <a:tcPr marL="0" marR="0" marT="0" marB="0"/>
                </a:tc>
              </a:tr>
            </a:tbl>
          </a:graphicData>
        </a:graphic>
      </p:graphicFrame>
      <p:sp>
        <p:nvSpPr>
          <p:cNvPr id="8" name="Rectangle 7"/>
          <p:cNvSpPr/>
          <p:nvPr/>
        </p:nvSpPr>
        <p:spPr>
          <a:xfrm>
            <a:off x="3886200" y="6420535"/>
            <a:ext cx="4629150" cy="369332"/>
          </a:xfrm>
          <a:prstGeom prst="rect">
            <a:avLst/>
          </a:prstGeom>
        </p:spPr>
        <p:txBody>
          <a:bodyPr wrap="square">
            <a:spAutoFit/>
          </a:bodyPr>
          <a:lstStyle/>
          <a:p>
            <a:pPr algn="r"/>
            <a:r>
              <a:rPr lang="en-US" dirty="0" smtClean="0">
                <a:solidFill>
                  <a:schemeClr val="accent1">
                    <a:lumMod val="50000"/>
                  </a:schemeClr>
                </a:solidFill>
              </a:rPr>
              <a:t>AT020 International Trade and Transportation</a:t>
            </a:r>
            <a:endParaRPr lang="en-US" dirty="0">
              <a:solidFill>
                <a:schemeClr val="accent1">
                  <a:lumMod val="50000"/>
                </a:schemeClr>
              </a:solidFill>
            </a:endParaRPr>
          </a:p>
        </p:txBody>
      </p:sp>
    </p:spTree>
    <p:extLst>
      <p:ext uri="{BB962C8B-B14F-4D97-AF65-F5344CB8AC3E}">
        <p14:creationId xmlns:p14="http://schemas.microsoft.com/office/powerpoint/2010/main" val="37423889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95360"/>
            <a:ext cx="7886700" cy="994172"/>
          </a:xfrm>
        </p:spPr>
        <p:txBody>
          <a:bodyPr/>
          <a:lstStyle/>
          <a:p>
            <a:r>
              <a:rPr lang="en-US" b="1" dirty="0" smtClean="0">
                <a:solidFill>
                  <a:schemeClr val="accent5">
                    <a:lumMod val="75000"/>
                  </a:schemeClr>
                </a:solidFill>
              </a:rPr>
              <a:t>Committee Structure</a:t>
            </a:r>
            <a:endParaRPr lang="en-US" b="1" dirty="0">
              <a:solidFill>
                <a:schemeClr val="accent5">
                  <a:lumMod val="75000"/>
                </a:schemeClr>
              </a:solidFill>
            </a:endParaRPr>
          </a:p>
        </p:txBody>
      </p:sp>
      <p:graphicFrame>
        <p:nvGraphicFramePr>
          <p:cNvPr id="7" name="Table 6"/>
          <p:cNvGraphicFramePr>
            <a:graphicFrameLocks noGrp="1"/>
          </p:cNvGraphicFramePr>
          <p:nvPr>
            <p:extLst>
              <p:ext uri="{D42A27DB-BD31-4B8C-83A1-F6EECF244321}">
                <p14:modId xmlns:p14="http://schemas.microsoft.com/office/powerpoint/2010/main" val="3782499995"/>
              </p:ext>
            </p:extLst>
          </p:nvPr>
        </p:nvGraphicFramePr>
        <p:xfrm>
          <a:off x="385762" y="909629"/>
          <a:ext cx="8372475" cy="5349240"/>
        </p:xfrm>
        <a:graphic>
          <a:graphicData uri="http://schemas.openxmlformats.org/drawingml/2006/table">
            <a:tbl>
              <a:tblPr>
                <a:tableStyleId>{5C22544A-7EE6-4342-B048-85BDC9FD1C3A}</a:tableStyleId>
              </a:tblPr>
              <a:tblGrid>
                <a:gridCol w="408978"/>
                <a:gridCol w="1696286"/>
                <a:gridCol w="1338023"/>
                <a:gridCol w="4929188"/>
              </a:tblGrid>
              <a:tr h="297180">
                <a:tc>
                  <a:txBody>
                    <a:bodyPr/>
                    <a:lstStyle/>
                    <a:p>
                      <a:pPr algn="l" fontAlgn="b">
                        <a:lnSpc>
                          <a:spcPct val="130000"/>
                        </a:lnSpc>
                        <a:spcBef>
                          <a:spcPts val="0"/>
                        </a:spcBef>
                      </a:pPr>
                      <a:r>
                        <a:rPr lang="en-US" sz="1800" u="none" strike="noStrike" dirty="0">
                          <a:effectLst/>
                        </a:rPr>
                        <a:t>12</a:t>
                      </a:r>
                      <a:endParaRPr lang="en-US" sz="1800" b="0" i="0" u="none" strike="noStrike" dirty="0">
                        <a:solidFill>
                          <a:srgbClr val="000000"/>
                        </a:solidFill>
                        <a:effectLst/>
                        <a:latin typeface="Calibri" panose="020F0502020204030204" pitchFamily="34" charset="0"/>
                      </a:endParaRPr>
                    </a:p>
                  </a:txBody>
                  <a:tcPr marL="0" marR="0" marT="0" marB="0" anchor="b"/>
                </a:tc>
                <a:tc>
                  <a:txBody>
                    <a:bodyPr/>
                    <a:lstStyle/>
                    <a:p>
                      <a:pPr algn="l" fontAlgn="ctr">
                        <a:lnSpc>
                          <a:spcPct val="130000"/>
                        </a:lnSpc>
                        <a:spcBef>
                          <a:spcPts val="0"/>
                        </a:spcBef>
                      </a:pPr>
                      <a:r>
                        <a:rPr lang="en-US" sz="1800" u="none" strike="noStrike" dirty="0">
                          <a:effectLst/>
                        </a:rPr>
                        <a:t>Jensen</a:t>
                      </a:r>
                      <a:endParaRPr lang="en-US" sz="1800" b="0"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lnSpc>
                          <a:spcPct val="130000"/>
                        </a:lnSpc>
                        <a:spcBef>
                          <a:spcPts val="0"/>
                        </a:spcBef>
                      </a:pPr>
                      <a:r>
                        <a:rPr lang="en-US" sz="1800" u="none" strike="noStrike">
                          <a:effectLst/>
                        </a:rPr>
                        <a:t>Mark</a:t>
                      </a:r>
                      <a:endParaRPr lang="en-US" sz="1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lnSpc>
                          <a:spcPct val="130000"/>
                        </a:lnSpc>
                        <a:spcBef>
                          <a:spcPts val="0"/>
                        </a:spcBef>
                      </a:pPr>
                      <a:r>
                        <a:rPr lang="en-US" sz="1800" u="none" strike="noStrike" dirty="0">
                          <a:effectLst/>
                        </a:rPr>
                        <a:t>Cambridge Systematics, Inc.</a:t>
                      </a:r>
                      <a:endParaRPr lang="en-US" sz="1800" b="0" i="0" u="none" strike="noStrike" dirty="0">
                        <a:solidFill>
                          <a:srgbClr val="000000"/>
                        </a:solidFill>
                        <a:effectLst/>
                        <a:latin typeface="Calibri" panose="020F0502020204030204" pitchFamily="34" charset="0"/>
                      </a:endParaRPr>
                    </a:p>
                  </a:txBody>
                  <a:tcPr marL="0" marR="0" marT="0" marB="0" anchor="ctr"/>
                </a:tc>
              </a:tr>
              <a:tr h="297180">
                <a:tc>
                  <a:txBody>
                    <a:bodyPr/>
                    <a:lstStyle/>
                    <a:p>
                      <a:pPr algn="l" fontAlgn="b">
                        <a:lnSpc>
                          <a:spcPct val="130000"/>
                        </a:lnSpc>
                        <a:spcBef>
                          <a:spcPts val="0"/>
                        </a:spcBef>
                      </a:pPr>
                      <a:r>
                        <a:rPr lang="en-US" sz="1800" u="none" strike="noStrike" dirty="0">
                          <a:effectLst/>
                        </a:rPr>
                        <a:t>13</a:t>
                      </a:r>
                      <a:endParaRPr lang="en-US" sz="1800" b="0" i="0" u="none" strike="noStrike" dirty="0">
                        <a:solidFill>
                          <a:srgbClr val="000000"/>
                        </a:solidFill>
                        <a:effectLst/>
                        <a:latin typeface="Calibri" panose="020F0502020204030204" pitchFamily="34" charset="0"/>
                      </a:endParaRPr>
                    </a:p>
                  </a:txBody>
                  <a:tcPr marL="0" marR="0" marT="0" marB="0" anchor="b"/>
                </a:tc>
                <a:tc>
                  <a:txBody>
                    <a:bodyPr/>
                    <a:lstStyle/>
                    <a:p>
                      <a:pPr algn="l" fontAlgn="ctr">
                        <a:lnSpc>
                          <a:spcPct val="130000"/>
                        </a:lnSpc>
                        <a:spcBef>
                          <a:spcPts val="0"/>
                        </a:spcBef>
                      </a:pPr>
                      <a:r>
                        <a:rPr lang="en-US" sz="1800" u="none" strike="noStrike" dirty="0">
                          <a:effectLst/>
                        </a:rPr>
                        <a:t>Julien</a:t>
                      </a:r>
                      <a:endParaRPr lang="en-US" sz="1800" b="0"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lnSpc>
                          <a:spcPct val="130000"/>
                        </a:lnSpc>
                        <a:spcBef>
                          <a:spcPts val="0"/>
                        </a:spcBef>
                      </a:pPr>
                      <a:r>
                        <a:rPr lang="en-US" sz="1800" u="none" strike="noStrike">
                          <a:effectLst/>
                        </a:rPr>
                        <a:t>Tiffany</a:t>
                      </a:r>
                      <a:endParaRPr lang="en-US" sz="1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lnSpc>
                          <a:spcPct val="130000"/>
                        </a:lnSpc>
                        <a:spcBef>
                          <a:spcPts val="0"/>
                        </a:spcBef>
                      </a:pPr>
                      <a:r>
                        <a:rPr lang="en-US" sz="1800" u="none" strike="noStrike" dirty="0">
                          <a:effectLst/>
                        </a:rPr>
                        <a:t>Federal Highway Administration (FHWA)</a:t>
                      </a:r>
                      <a:endParaRPr lang="en-US" sz="1800" b="0" i="0" u="none" strike="noStrike" dirty="0">
                        <a:solidFill>
                          <a:srgbClr val="000000"/>
                        </a:solidFill>
                        <a:effectLst/>
                        <a:latin typeface="Calibri" panose="020F0502020204030204" pitchFamily="34" charset="0"/>
                      </a:endParaRPr>
                    </a:p>
                  </a:txBody>
                  <a:tcPr marL="0" marR="0" marT="0" marB="0" anchor="ctr"/>
                </a:tc>
              </a:tr>
              <a:tr h="297180">
                <a:tc>
                  <a:txBody>
                    <a:bodyPr/>
                    <a:lstStyle/>
                    <a:p>
                      <a:pPr algn="l" fontAlgn="b">
                        <a:lnSpc>
                          <a:spcPct val="130000"/>
                        </a:lnSpc>
                        <a:spcBef>
                          <a:spcPts val="0"/>
                        </a:spcBef>
                      </a:pPr>
                      <a:r>
                        <a:rPr lang="en-US" sz="1800" u="none" strike="noStrike" dirty="0">
                          <a:effectLst/>
                        </a:rPr>
                        <a:t>14</a:t>
                      </a:r>
                      <a:endParaRPr lang="en-US" sz="1800" b="0" i="0" u="none" strike="noStrike" dirty="0">
                        <a:solidFill>
                          <a:srgbClr val="000000"/>
                        </a:solidFill>
                        <a:effectLst/>
                        <a:latin typeface="Calibri" panose="020F0502020204030204" pitchFamily="34" charset="0"/>
                      </a:endParaRPr>
                    </a:p>
                  </a:txBody>
                  <a:tcPr marL="0" marR="0" marT="0" marB="0" anchor="b"/>
                </a:tc>
                <a:tc>
                  <a:txBody>
                    <a:bodyPr/>
                    <a:lstStyle/>
                    <a:p>
                      <a:pPr algn="l" fontAlgn="ctr">
                        <a:lnSpc>
                          <a:spcPct val="130000"/>
                        </a:lnSpc>
                        <a:spcBef>
                          <a:spcPts val="0"/>
                        </a:spcBef>
                      </a:pPr>
                      <a:r>
                        <a:rPr lang="en-US" sz="1800" u="none" strike="noStrike" dirty="0">
                          <a:effectLst/>
                        </a:rPr>
                        <a:t>Levinson</a:t>
                      </a:r>
                      <a:endParaRPr lang="en-US" sz="1800" b="0"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lnSpc>
                          <a:spcPct val="130000"/>
                        </a:lnSpc>
                        <a:spcBef>
                          <a:spcPts val="0"/>
                        </a:spcBef>
                      </a:pPr>
                      <a:r>
                        <a:rPr lang="en-US" sz="1800" u="none" strike="noStrike">
                          <a:effectLst/>
                        </a:rPr>
                        <a:t>Marc</a:t>
                      </a:r>
                      <a:endParaRPr lang="en-US" sz="1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lnSpc>
                          <a:spcPct val="130000"/>
                        </a:lnSpc>
                        <a:spcBef>
                          <a:spcPts val="0"/>
                        </a:spcBef>
                      </a:pPr>
                      <a:r>
                        <a:rPr lang="en-US" sz="1800" u="none" strike="noStrike" dirty="0">
                          <a:effectLst/>
                        </a:rPr>
                        <a:t>Congressional Research Service (CRS)</a:t>
                      </a:r>
                      <a:endParaRPr lang="en-US" sz="1800" b="0" i="0" u="none" strike="noStrike" dirty="0">
                        <a:solidFill>
                          <a:srgbClr val="000000"/>
                        </a:solidFill>
                        <a:effectLst/>
                        <a:latin typeface="Calibri" panose="020F0502020204030204" pitchFamily="34" charset="0"/>
                      </a:endParaRPr>
                    </a:p>
                  </a:txBody>
                  <a:tcPr marL="0" marR="0" marT="0" marB="0" anchor="ctr"/>
                </a:tc>
              </a:tr>
              <a:tr h="297180">
                <a:tc>
                  <a:txBody>
                    <a:bodyPr/>
                    <a:lstStyle/>
                    <a:p>
                      <a:pPr algn="l" fontAlgn="b">
                        <a:lnSpc>
                          <a:spcPct val="130000"/>
                        </a:lnSpc>
                        <a:spcBef>
                          <a:spcPts val="0"/>
                        </a:spcBef>
                      </a:pPr>
                      <a:r>
                        <a:rPr lang="en-US" sz="1800" u="none" strike="noStrike">
                          <a:effectLst/>
                        </a:rPr>
                        <a:t>15</a:t>
                      </a:r>
                      <a:endParaRPr lang="en-US" sz="1800" b="0" i="0" u="none" strike="noStrike">
                        <a:solidFill>
                          <a:srgbClr val="000000"/>
                        </a:solidFill>
                        <a:effectLst/>
                        <a:latin typeface="Calibri" panose="020F0502020204030204" pitchFamily="34" charset="0"/>
                      </a:endParaRPr>
                    </a:p>
                  </a:txBody>
                  <a:tcPr marL="0" marR="0" marT="0" marB="0" anchor="b"/>
                </a:tc>
                <a:tc>
                  <a:txBody>
                    <a:bodyPr/>
                    <a:lstStyle/>
                    <a:p>
                      <a:pPr algn="l" fontAlgn="ctr">
                        <a:lnSpc>
                          <a:spcPct val="130000"/>
                        </a:lnSpc>
                        <a:spcBef>
                          <a:spcPts val="0"/>
                        </a:spcBef>
                      </a:pPr>
                      <a:r>
                        <a:rPr lang="en-US" sz="1800" u="none" strike="noStrike" dirty="0">
                          <a:effectLst/>
                        </a:rPr>
                        <a:t>Ong</a:t>
                      </a:r>
                      <a:endParaRPr lang="en-US" sz="1800" b="0"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lnSpc>
                          <a:spcPct val="130000"/>
                        </a:lnSpc>
                        <a:spcBef>
                          <a:spcPts val="0"/>
                        </a:spcBef>
                      </a:pPr>
                      <a:r>
                        <a:rPr lang="en-US" sz="1800" u="none" strike="noStrike">
                          <a:effectLst/>
                        </a:rPr>
                        <a:t>Ghim</a:t>
                      </a:r>
                      <a:endParaRPr lang="en-US" sz="1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lnSpc>
                          <a:spcPct val="130000"/>
                        </a:lnSpc>
                        <a:spcBef>
                          <a:spcPts val="0"/>
                        </a:spcBef>
                      </a:pPr>
                      <a:r>
                        <a:rPr lang="en-US" sz="1800" u="none" strike="noStrike" dirty="0">
                          <a:effectLst/>
                        </a:rPr>
                        <a:t>National University of Singapore</a:t>
                      </a:r>
                      <a:endParaRPr lang="en-US" sz="1800" b="0" i="0" u="none" strike="noStrike" dirty="0">
                        <a:solidFill>
                          <a:srgbClr val="000000"/>
                        </a:solidFill>
                        <a:effectLst/>
                        <a:latin typeface="Calibri" panose="020F0502020204030204" pitchFamily="34" charset="0"/>
                      </a:endParaRPr>
                    </a:p>
                  </a:txBody>
                  <a:tcPr marL="0" marR="0" marT="0" marB="0" anchor="ctr"/>
                </a:tc>
              </a:tr>
              <a:tr h="297180">
                <a:tc>
                  <a:txBody>
                    <a:bodyPr/>
                    <a:lstStyle/>
                    <a:p>
                      <a:pPr algn="l" fontAlgn="b">
                        <a:lnSpc>
                          <a:spcPct val="130000"/>
                        </a:lnSpc>
                        <a:spcBef>
                          <a:spcPts val="0"/>
                        </a:spcBef>
                      </a:pPr>
                      <a:r>
                        <a:rPr lang="en-US" sz="1800" u="none" strike="noStrike">
                          <a:effectLst/>
                        </a:rPr>
                        <a:t>16</a:t>
                      </a:r>
                      <a:endParaRPr lang="en-US" sz="1800" b="0" i="0" u="none" strike="noStrike">
                        <a:solidFill>
                          <a:srgbClr val="000000"/>
                        </a:solidFill>
                        <a:effectLst/>
                        <a:latin typeface="Calibri" panose="020F0502020204030204" pitchFamily="34" charset="0"/>
                      </a:endParaRPr>
                    </a:p>
                  </a:txBody>
                  <a:tcPr marL="0" marR="0" marT="0" marB="0" anchor="b"/>
                </a:tc>
                <a:tc>
                  <a:txBody>
                    <a:bodyPr/>
                    <a:lstStyle/>
                    <a:p>
                      <a:pPr algn="l" fontAlgn="ctr">
                        <a:lnSpc>
                          <a:spcPct val="130000"/>
                        </a:lnSpc>
                        <a:spcBef>
                          <a:spcPts val="0"/>
                        </a:spcBef>
                      </a:pPr>
                      <a:r>
                        <a:rPr lang="en-US" sz="1800" u="none" strike="noStrike" dirty="0">
                          <a:effectLst/>
                        </a:rPr>
                        <a:t>Overmyer</a:t>
                      </a:r>
                      <a:endParaRPr lang="en-US" sz="1800" b="0"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lnSpc>
                          <a:spcPct val="130000"/>
                        </a:lnSpc>
                        <a:spcBef>
                          <a:spcPts val="0"/>
                        </a:spcBef>
                      </a:pPr>
                      <a:r>
                        <a:rPr lang="en-US" sz="1800" u="none" strike="noStrike">
                          <a:effectLst/>
                        </a:rPr>
                        <a:t>Sarah</a:t>
                      </a:r>
                      <a:endParaRPr lang="en-US" sz="1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lnSpc>
                          <a:spcPct val="130000"/>
                        </a:lnSpc>
                        <a:spcBef>
                          <a:spcPts val="0"/>
                        </a:spcBef>
                      </a:pPr>
                      <a:r>
                        <a:rPr lang="en-US" sz="1800" u="none" strike="noStrike" dirty="0">
                          <a:effectLst/>
                        </a:rPr>
                        <a:t>Texas A&amp;M Transportation Institute</a:t>
                      </a:r>
                      <a:endParaRPr lang="en-US" sz="1800" b="0" i="0" u="none" strike="noStrike" dirty="0">
                        <a:solidFill>
                          <a:srgbClr val="000000"/>
                        </a:solidFill>
                        <a:effectLst/>
                        <a:latin typeface="Calibri" panose="020F0502020204030204" pitchFamily="34" charset="0"/>
                      </a:endParaRPr>
                    </a:p>
                  </a:txBody>
                  <a:tcPr marL="0" marR="0" marT="0" marB="0" anchor="ctr"/>
                </a:tc>
              </a:tr>
              <a:tr h="297180">
                <a:tc>
                  <a:txBody>
                    <a:bodyPr/>
                    <a:lstStyle/>
                    <a:p>
                      <a:pPr algn="l" fontAlgn="b">
                        <a:lnSpc>
                          <a:spcPct val="130000"/>
                        </a:lnSpc>
                        <a:spcBef>
                          <a:spcPts val="0"/>
                        </a:spcBef>
                      </a:pPr>
                      <a:r>
                        <a:rPr lang="en-US" sz="1800" u="none" strike="noStrike">
                          <a:effectLst/>
                        </a:rPr>
                        <a:t>17</a:t>
                      </a:r>
                      <a:endParaRPr lang="en-US" sz="1800" b="0" i="0" u="none" strike="noStrike">
                        <a:solidFill>
                          <a:srgbClr val="000000"/>
                        </a:solidFill>
                        <a:effectLst/>
                        <a:latin typeface="Calibri" panose="020F0502020204030204" pitchFamily="34" charset="0"/>
                      </a:endParaRPr>
                    </a:p>
                  </a:txBody>
                  <a:tcPr marL="0" marR="0" marT="0" marB="0" anchor="b"/>
                </a:tc>
                <a:tc>
                  <a:txBody>
                    <a:bodyPr/>
                    <a:lstStyle/>
                    <a:p>
                      <a:pPr algn="l" fontAlgn="ctr">
                        <a:lnSpc>
                          <a:spcPct val="130000"/>
                        </a:lnSpc>
                        <a:spcBef>
                          <a:spcPts val="0"/>
                        </a:spcBef>
                      </a:pPr>
                      <a:r>
                        <a:rPr lang="en-US" sz="1800" u="none" strike="noStrike" dirty="0" err="1">
                          <a:effectLst/>
                        </a:rPr>
                        <a:t>Rua</a:t>
                      </a:r>
                      <a:endParaRPr lang="en-US" sz="1800" b="0"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lnSpc>
                          <a:spcPct val="130000"/>
                        </a:lnSpc>
                        <a:spcBef>
                          <a:spcPts val="0"/>
                        </a:spcBef>
                      </a:pPr>
                      <a:r>
                        <a:rPr lang="en-US" sz="1800" u="none" strike="noStrike" dirty="0">
                          <a:effectLst/>
                        </a:rPr>
                        <a:t>Gisela</a:t>
                      </a:r>
                      <a:endParaRPr lang="en-US" sz="1800" b="0"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lnSpc>
                          <a:spcPct val="130000"/>
                        </a:lnSpc>
                        <a:spcBef>
                          <a:spcPts val="0"/>
                        </a:spcBef>
                      </a:pPr>
                      <a:r>
                        <a:rPr lang="en-US" sz="1800" u="none" strike="noStrike" dirty="0">
                          <a:effectLst/>
                        </a:rPr>
                        <a:t>Federal Reserve Board</a:t>
                      </a:r>
                      <a:endParaRPr lang="en-US" sz="1800" b="0" i="0" u="none" strike="noStrike" dirty="0">
                        <a:solidFill>
                          <a:srgbClr val="000000"/>
                        </a:solidFill>
                        <a:effectLst/>
                        <a:latin typeface="Calibri" panose="020F0502020204030204" pitchFamily="34" charset="0"/>
                      </a:endParaRPr>
                    </a:p>
                  </a:txBody>
                  <a:tcPr marL="0" marR="0" marT="0" marB="0" anchor="ctr"/>
                </a:tc>
              </a:tr>
              <a:tr h="297180">
                <a:tc>
                  <a:txBody>
                    <a:bodyPr/>
                    <a:lstStyle/>
                    <a:p>
                      <a:pPr algn="l" fontAlgn="b">
                        <a:lnSpc>
                          <a:spcPct val="130000"/>
                        </a:lnSpc>
                        <a:spcBef>
                          <a:spcPts val="0"/>
                        </a:spcBef>
                      </a:pPr>
                      <a:r>
                        <a:rPr lang="en-US" sz="1800" u="none" strike="noStrike">
                          <a:effectLst/>
                        </a:rPr>
                        <a:t>18</a:t>
                      </a:r>
                      <a:endParaRPr lang="en-US" sz="1800" b="0" i="0" u="none" strike="noStrike">
                        <a:solidFill>
                          <a:srgbClr val="000000"/>
                        </a:solidFill>
                        <a:effectLst/>
                        <a:latin typeface="Calibri" panose="020F0502020204030204" pitchFamily="34" charset="0"/>
                      </a:endParaRPr>
                    </a:p>
                  </a:txBody>
                  <a:tcPr marL="0" marR="0" marT="0" marB="0" anchor="b"/>
                </a:tc>
                <a:tc>
                  <a:txBody>
                    <a:bodyPr/>
                    <a:lstStyle/>
                    <a:p>
                      <a:pPr algn="l" fontAlgn="ctr">
                        <a:lnSpc>
                          <a:spcPct val="130000"/>
                        </a:lnSpc>
                        <a:spcBef>
                          <a:spcPts val="0"/>
                        </a:spcBef>
                      </a:pPr>
                      <a:r>
                        <a:rPr lang="en-US" sz="1800" u="none" strike="noStrike" dirty="0" err="1">
                          <a:effectLst/>
                        </a:rPr>
                        <a:t>Sassin</a:t>
                      </a:r>
                      <a:endParaRPr lang="en-US" sz="1800" b="0"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lnSpc>
                          <a:spcPct val="130000"/>
                        </a:lnSpc>
                        <a:spcBef>
                          <a:spcPts val="0"/>
                        </a:spcBef>
                      </a:pPr>
                      <a:r>
                        <a:rPr lang="en-US" sz="1800" u="none" strike="noStrike" dirty="0">
                          <a:effectLst/>
                        </a:rPr>
                        <a:t>James</a:t>
                      </a:r>
                      <a:endParaRPr lang="en-US" sz="1800" b="0"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lnSpc>
                          <a:spcPct val="130000"/>
                        </a:lnSpc>
                        <a:spcBef>
                          <a:spcPts val="0"/>
                        </a:spcBef>
                      </a:pPr>
                      <a:r>
                        <a:rPr lang="en-US" sz="1800" u="none" strike="noStrike" dirty="0" err="1">
                          <a:effectLst/>
                        </a:rPr>
                        <a:t>Fugro</a:t>
                      </a:r>
                      <a:r>
                        <a:rPr lang="en-US" sz="1800" u="none" strike="noStrike" dirty="0">
                          <a:effectLst/>
                        </a:rPr>
                        <a:t> </a:t>
                      </a:r>
                      <a:r>
                        <a:rPr lang="en-US" sz="1800" u="none" strike="noStrike" dirty="0" err="1">
                          <a:effectLst/>
                        </a:rPr>
                        <a:t>Roadware</a:t>
                      </a:r>
                      <a:r>
                        <a:rPr lang="en-US" sz="1800" u="none" strike="noStrike" dirty="0">
                          <a:effectLst/>
                        </a:rPr>
                        <a:t>, Inc.</a:t>
                      </a:r>
                      <a:endParaRPr lang="en-US" sz="1800" b="0" i="0" u="none" strike="noStrike" dirty="0">
                        <a:solidFill>
                          <a:srgbClr val="000000"/>
                        </a:solidFill>
                        <a:effectLst/>
                        <a:latin typeface="Calibri" panose="020F0502020204030204" pitchFamily="34" charset="0"/>
                      </a:endParaRPr>
                    </a:p>
                  </a:txBody>
                  <a:tcPr marL="0" marR="0" marT="0" marB="0" anchor="ctr"/>
                </a:tc>
              </a:tr>
              <a:tr h="297180">
                <a:tc>
                  <a:txBody>
                    <a:bodyPr/>
                    <a:lstStyle/>
                    <a:p>
                      <a:pPr algn="l" fontAlgn="b">
                        <a:lnSpc>
                          <a:spcPct val="130000"/>
                        </a:lnSpc>
                        <a:spcBef>
                          <a:spcPts val="0"/>
                        </a:spcBef>
                      </a:pPr>
                      <a:r>
                        <a:rPr lang="en-US" sz="1800" u="none" strike="noStrike">
                          <a:effectLst/>
                        </a:rPr>
                        <a:t>19</a:t>
                      </a:r>
                      <a:endParaRPr lang="en-US" sz="1800" b="0" i="0" u="none" strike="noStrike">
                        <a:solidFill>
                          <a:srgbClr val="000000"/>
                        </a:solidFill>
                        <a:effectLst/>
                        <a:latin typeface="Calibri" panose="020F0502020204030204" pitchFamily="34" charset="0"/>
                      </a:endParaRPr>
                    </a:p>
                  </a:txBody>
                  <a:tcPr marL="0" marR="0" marT="0" marB="0" anchor="b"/>
                </a:tc>
                <a:tc>
                  <a:txBody>
                    <a:bodyPr/>
                    <a:lstStyle/>
                    <a:p>
                      <a:pPr algn="l" fontAlgn="ctr">
                        <a:lnSpc>
                          <a:spcPct val="130000"/>
                        </a:lnSpc>
                        <a:spcBef>
                          <a:spcPts val="0"/>
                        </a:spcBef>
                      </a:pPr>
                      <a:r>
                        <a:rPr lang="en-US" sz="1800" u="none" strike="noStrike">
                          <a:effectLst/>
                        </a:rPr>
                        <a:t>Shah</a:t>
                      </a:r>
                      <a:endParaRPr lang="en-US" sz="1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lnSpc>
                          <a:spcPct val="130000"/>
                        </a:lnSpc>
                        <a:spcBef>
                          <a:spcPts val="0"/>
                        </a:spcBef>
                      </a:pPr>
                      <a:r>
                        <a:rPr lang="en-US" sz="1800" u="none" strike="noStrike" dirty="0">
                          <a:effectLst/>
                        </a:rPr>
                        <a:t>Rohan</a:t>
                      </a:r>
                      <a:endParaRPr lang="en-US" sz="1800" b="0"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lnSpc>
                          <a:spcPct val="130000"/>
                        </a:lnSpc>
                        <a:spcBef>
                          <a:spcPts val="0"/>
                        </a:spcBef>
                      </a:pPr>
                      <a:r>
                        <a:rPr lang="en-US" sz="1800" u="none" strike="noStrike" dirty="0">
                          <a:effectLst/>
                        </a:rPr>
                        <a:t>CDM Smith</a:t>
                      </a:r>
                      <a:endParaRPr lang="en-US" sz="1800" b="0" i="0" u="none" strike="noStrike" dirty="0">
                        <a:solidFill>
                          <a:srgbClr val="000000"/>
                        </a:solidFill>
                        <a:effectLst/>
                        <a:latin typeface="Calibri" panose="020F0502020204030204" pitchFamily="34" charset="0"/>
                      </a:endParaRPr>
                    </a:p>
                  </a:txBody>
                  <a:tcPr marL="0" marR="0" marT="0" marB="0" anchor="ctr"/>
                </a:tc>
              </a:tr>
              <a:tr h="297180">
                <a:tc>
                  <a:txBody>
                    <a:bodyPr/>
                    <a:lstStyle/>
                    <a:p>
                      <a:pPr algn="l" fontAlgn="b">
                        <a:lnSpc>
                          <a:spcPct val="130000"/>
                        </a:lnSpc>
                        <a:spcBef>
                          <a:spcPts val="0"/>
                        </a:spcBef>
                      </a:pPr>
                      <a:r>
                        <a:rPr lang="en-US" sz="1800" u="none" strike="noStrike">
                          <a:effectLst/>
                        </a:rPr>
                        <a:t>20</a:t>
                      </a:r>
                      <a:endParaRPr lang="en-US" sz="1800" b="0" i="0" u="none" strike="noStrike">
                        <a:solidFill>
                          <a:srgbClr val="000000"/>
                        </a:solidFill>
                        <a:effectLst/>
                        <a:latin typeface="Calibri" panose="020F0502020204030204" pitchFamily="34" charset="0"/>
                      </a:endParaRPr>
                    </a:p>
                  </a:txBody>
                  <a:tcPr marL="0" marR="0" marT="0" marB="0" anchor="b"/>
                </a:tc>
                <a:tc>
                  <a:txBody>
                    <a:bodyPr/>
                    <a:lstStyle/>
                    <a:p>
                      <a:pPr algn="l" fontAlgn="ctr">
                        <a:lnSpc>
                          <a:spcPct val="130000"/>
                        </a:lnSpc>
                        <a:spcBef>
                          <a:spcPts val="0"/>
                        </a:spcBef>
                      </a:pPr>
                      <a:r>
                        <a:rPr lang="en-US" sz="1800" u="none" strike="noStrike" dirty="0">
                          <a:effectLst/>
                        </a:rPr>
                        <a:t>Smith</a:t>
                      </a:r>
                      <a:endParaRPr lang="en-US" sz="1800" b="0"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lnSpc>
                          <a:spcPct val="130000"/>
                        </a:lnSpc>
                        <a:spcBef>
                          <a:spcPts val="0"/>
                        </a:spcBef>
                      </a:pPr>
                      <a:r>
                        <a:rPr lang="en-US" sz="1800" u="none" strike="noStrike" dirty="0">
                          <a:effectLst/>
                        </a:rPr>
                        <a:t>Scudder</a:t>
                      </a:r>
                      <a:endParaRPr lang="en-US" sz="1800" b="0"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lnSpc>
                          <a:spcPct val="130000"/>
                        </a:lnSpc>
                        <a:spcBef>
                          <a:spcPts val="0"/>
                        </a:spcBef>
                      </a:pPr>
                      <a:r>
                        <a:rPr lang="en-US" sz="1800" u="none" strike="noStrike">
                          <a:effectLst/>
                        </a:rPr>
                        <a:t>WSP|Parsons Brinckerhoff</a:t>
                      </a:r>
                      <a:endParaRPr lang="en-US" sz="1800" b="0" i="0" u="none" strike="noStrike">
                        <a:solidFill>
                          <a:srgbClr val="000000"/>
                        </a:solidFill>
                        <a:effectLst/>
                        <a:latin typeface="Calibri" panose="020F0502020204030204" pitchFamily="34" charset="0"/>
                      </a:endParaRPr>
                    </a:p>
                  </a:txBody>
                  <a:tcPr marL="0" marR="0" marT="0" marB="0" anchor="ctr"/>
                </a:tc>
              </a:tr>
              <a:tr h="297180">
                <a:tc>
                  <a:txBody>
                    <a:bodyPr/>
                    <a:lstStyle/>
                    <a:p>
                      <a:pPr algn="l" fontAlgn="b">
                        <a:lnSpc>
                          <a:spcPct val="130000"/>
                        </a:lnSpc>
                        <a:spcBef>
                          <a:spcPts val="0"/>
                        </a:spcBef>
                      </a:pPr>
                      <a:r>
                        <a:rPr lang="en-US" sz="1800" u="none" strike="noStrike">
                          <a:effectLst/>
                        </a:rPr>
                        <a:t>21</a:t>
                      </a:r>
                      <a:endParaRPr lang="en-US" sz="1800" b="0" i="0" u="none" strike="noStrike">
                        <a:solidFill>
                          <a:srgbClr val="000000"/>
                        </a:solidFill>
                        <a:effectLst/>
                        <a:latin typeface="Calibri" panose="020F0502020204030204" pitchFamily="34" charset="0"/>
                      </a:endParaRPr>
                    </a:p>
                  </a:txBody>
                  <a:tcPr marL="0" marR="0" marT="0" marB="0" anchor="b"/>
                </a:tc>
                <a:tc>
                  <a:txBody>
                    <a:bodyPr/>
                    <a:lstStyle/>
                    <a:p>
                      <a:pPr algn="l" fontAlgn="ctr">
                        <a:lnSpc>
                          <a:spcPct val="130000"/>
                        </a:lnSpc>
                        <a:spcBef>
                          <a:spcPts val="0"/>
                        </a:spcBef>
                      </a:pPr>
                      <a:r>
                        <a:rPr lang="en-US" sz="1800" u="none" strike="noStrike" dirty="0" err="1">
                          <a:effectLst/>
                        </a:rPr>
                        <a:t>Talebian</a:t>
                      </a:r>
                      <a:endParaRPr lang="en-US" sz="1800" b="0"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lnSpc>
                          <a:spcPct val="130000"/>
                        </a:lnSpc>
                        <a:spcBef>
                          <a:spcPts val="0"/>
                        </a:spcBef>
                      </a:pPr>
                      <a:r>
                        <a:rPr lang="en-US" sz="1800" u="none" strike="noStrike" dirty="0" err="1">
                          <a:effectLst/>
                        </a:rPr>
                        <a:t>Ahmadreza</a:t>
                      </a:r>
                      <a:endParaRPr lang="en-US" sz="1800" b="0"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lnSpc>
                          <a:spcPct val="130000"/>
                        </a:lnSpc>
                        <a:spcBef>
                          <a:spcPts val="0"/>
                        </a:spcBef>
                      </a:pPr>
                      <a:r>
                        <a:rPr lang="en-US" sz="1800" u="none" strike="noStrike" dirty="0">
                          <a:effectLst/>
                        </a:rPr>
                        <a:t>University of Illinois, Chicago</a:t>
                      </a:r>
                      <a:endParaRPr lang="en-US" sz="1800" b="0" i="0" u="none" strike="noStrike" dirty="0">
                        <a:solidFill>
                          <a:srgbClr val="000000"/>
                        </a:solidFill>
                        <a:effectLst/>
                        <a:latin typeface="Calibri" panose="020F0502020204030204" pitchFamily="34" charset="0"/>
                      </a:endParaRPr>
                    </a:p>
                  </a:txBody>
                  <a:tcPr marL="0" marR="0" marT="0" marB="0" anchor="ctr"/>
                </a:tc>
              </a:tr>
              <a:tr h="297180">
                <a:tc>
                  <a:txBody>
                    <a:bodyPr/>
                    <a:lstStyle/>
                    <a:p>
                      <a:pPr algn="l" fontAlgn="b">
                        <a:lnSpc>
                          <a:spcPct val="130000"/>
                        </a:lnSpc>
                        <a:spcBef>
                          <a:spcPts val="0"/>
                        </a:spcBef>
                      </a:pPr>
                      <a:r>
                        <a:rPr lang="en-US" sz="1800" u="none" strike="noStrike" dirty="0">
                          <a:effectLst/>
                        </a:rPr>
                        <a:t>22</a:t>
                      </a:r>
                      <a:endParaRPr lang="en-US" sz="1800" b="0" i="0" u="none" strike="noStrike" dirty="0">
                        <a:solidFill>
                          <a:srgbClr val="000000"/>
                        </a:solidFill>
                        <a:effectLst/>
                        <a:latin typeface="Calibri" panose="020F0502020204030204" pitchFamily="34" charset="0"/>
                      </a:endParaRPr>
                    </a:p>
                  </a:txBody>
                  <a:tcPr marL="0" marR="0" marT="0" marB="0" anchor="b"/>
                </a:tc>
                <a:tc>
                  <a:txBody>
                    <a:bodyPr/>
                    <a:lstStyle/>
                    <a:p>
                      <a:pPr algn="l" fontAlgn="ctr">
                        <a:lnSpc>
                          <a:spcPct val="130000"/>
                        </a:lnSpc>
                        <a:spcBef>
                          <a:spcPts val="0"/>
                        </a:spcBef>
                      </a:pPr>
                      <a:r>
                        <a:rPr lang="en-US" sz="1800" u="none" strike="noStrike">
                          <a:effectLst/>
                        </a:rPr>
                        <a:t>Victoria-Jaramillo</a:t>
                      </a:r>
                      <a:endParaRPr lang="en-US" sz="1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lnSpc>
                          <a:spcPct val="130000"/>
                        </a:lnSpc>
                        <a:spcBef>
                          <a:spcPts val="0"/>
                        </a:spcBef>
                      </a:pPr>
                      <a:r>
                        <a:rPr lang="en-US" sz="1800" u="none" strike="noStrike">
                          <a:effectLst/>
                        </a:rPr>
                        <a:t>Isabel</a:t>
                      </a:r>
                      <a:endParaRPr lang="en-US" sz="1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lnSpc>
                          <a:spcPct val="130000"/>
                        </a:lnSpc>
                        <a:spcBef>
                          <a:spcPts val="0"/>
                        </a:spcBef>
                      </a:pPr>
                      <a:r>
                        <a:rPr lang="en-US" sz="1800" u="none" strike="noStrike" dirty="0">
                          <a:effectLst/>
                        </a:rPr>
                        <a:t>Cambridge Systematics, Inc.</a:t>
                      </a:r>
                      <a:endParaRPr lang="en-US" sz="1800" b="0" i="0" u="none" strike="noStrike" dirty="0">
                        <a:solidFill>
                          <a:srgbClr val="000000"/>
                        </a:solidFill>
                        <a:effectLst/>
                        <a:latin typeface="Calibri" panose="020F0502020204030204" pitchFamily="34" charset="0"/>
                      </a:endParaRPr>
                    </a:p>
                  </a:txBody>
                  <a:tcPr marL="0" marR="0" marT="0" marB="0" anchor="ctr"/>
                </a:tc>
              </a:tr>
              <a:tr h="297180">
                <a:tc>
                  <a:txBody>
                    <a:bodyPr/>
                    <a:lstStyle/>
                    <a:p>
                      <a:pPr algn="l" fontAlgn="b">
                        <a:lnSpc>
                          <a:spcPct val="130000"/>
                        </a:lnSpc>
                        <a:spcBef>
                          <a:spcPts val="0"/>
                        </a:spcBef>
                      </a:pPr>
                      <a:r>
                        <a:rPr lang="en-US" sz="1800" u="none" strike="noStrike">
                          <a:effectLst/>
                        </a:rPr>
                        <a:t>23</a:t>
                      </a:r>
                      <a:endParaRPr lang="en-US" sz="1800" b="0" i="0" u="none" strike="noStrike">
                        <a:solidFill>
                          <a:srgbClr val="000000"/>
                        </a:solidFill>
                        <a:effectLst/>
                        <a:latin typeface="Calibri" panose="020F0502020204030204" pitchFamily="34" charset="0"/>
                      </a:endParaRPr>
                    </a:p>
                  </a:txBody>
                  <a:tcPr marL="0" marR="0" marT="0" marB="0" anchor="b"/>
                </a:tc>
                <a:tc>
                  <a:txBody>
                    <a:bodyPr/>
                    <a:lstStyle/>
                    <a:p>
                      <a:pPr algn="l" fontAlgn="ctr">
                        <a:lnSpc>
                          <a:spcPct val="130000"/>
                        </a:lnSpc>
                        <a:spcBef>
                          <a:spcPts val="0"/>
                        </a:spcBef>
                      </a:pPr>
                      <a:r>
                        <a:rPr lang="en-US" sz="1800" u="none" strike="noStrike">
                          <a:effectLst/>
                        </a:rPr>
                        <a:t>Villa</a:t>
                      </a:r>
                      <a:endParaRPr lang="en-US" sz="1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lnSpc>
                          <a:spcPct val="130000"/>
                        </a:lnSpc>
                        <a:spcBef>
                          <a:spcPts val="0"/>
                        </a:spcBef>
                      </a:pPr>
                      <a:r>
                        <a:rPr lang="en-US" sz="1800" u="none" strike="noStrike">
                          <a:effectLst/>
                        </a:rPr>
                        <a:t>Juan Carlos</a:t>
                      </a:r>
                      <a:endParaRPr lang="en-US" sz="1800" b="0" i="0" u="none" strike="noStrike">
                        <a:solidFill>
                          <a:srgbClr val="000000"/>
                        </a:solidFill>
                        <a:effectLst/>
                        <a:latin typeface="Calibri" panose="020F0502020204030204" pitchFamily="34" charset="0"/>
                      </a:endParaRPr>
                    </a:p>
                  </a:txBody>
                  <a:tcPr marL="0" marR="0" marT="0" marB="0" anchor="ctr"/>
                </a:tc>
                <a:tc>
                  <a:txBody>
                    <a:bodyPr/>
                    <a:lstStyle/>
                    <a:p>
                      <a:pPr algn="l" fontAlgn="ctr">
                        <a:lnSpc>
                          <a:spcPct val="130000"/>
                        </a:lnSpc>
                        <a:spcBef>
                          <a:spcPts val="0"/>
                        </a:spcBef>
                      </a:pPr>
                      <a:r>
                        <a:rPr lang="en-US" sz="1800" u="none" strike="noStrike" dirty="0">
                          <a:effectLst/>
                        </a:rPr>
                        <a:t>Texas A&amp;M Transportation Institute</a:t>
                      </a:r>
                      <a:endParaRPr lang="en-US" sz="1800" b="0" i="0" u="none" strike="noStrike" dirty="0">
                        <a:solidFill>
                          <a:srgbClr val="000000"/>
                        </a:solidFill>
                        <a:effectLst/>
                        <a:latin typeface="Calibri" panose="020F0502020204030204" pitchFamily="34" charset="0"/>
                      </a:endParaRPr>
                    </a:p>
                  </a:txBody>
                  <a:tcPr marL="0" marR="0" marT="0" marB="0" anchor="ctr"/>
                </a:tc>
              </a:tr>
              <a:tr h="335479">
                <a:tc>
                  <a:txBody>
                    <a:bodyPr/>
                    <a:lstStyle/>
                    <a:p>
                      <a:pPr algn="l" fontAlgn="b">
                        <a:lnSpc>
                          <a:spcPct val="130000"/>
                        </a:lnSpc>
                        <a:spcBef>
                          <a:spcPts val="0"/>
                        </a:spcBef>
                      </a:pPr>
                      <a:r>
                        <a:rPr lang="en-US" sz="1800" u="none" strike="noStrike" dirty="0">
                          <a:effectLst/>
                        </a:rPr>
                        <a:t>24</a:t>
                      </a:r>
                      <a:endParaRPr lang="en-US" sz="1800" b="0" i="0" u="none" strike="noStrike" dirty="0">
                        <a:solidFill>
                          <a:srgbClr val="000000"/>
                        </a:solidFill>
                        <a:effectLst/>
                        <a:latin typeface="Calibri" panose="020F0502020204030204" pitchFamily="34" charset="0"/>
                      </a:endParaRPr>
                    </a:p>
                  </a:txBody>
                  <a:tcPr marL="0" marR="0" marT="0" marB="0" anchor="b"/>
                </a:tc>
                <a:tc>
                  <a:txBody>
                    <a:bodyPr/>
                    <a:lstStyle/>
                    <a:p>
                      <a:pPr algn="l" fontAlgn="ctr">
                        <a:lnSpc>
                          <a:spcPct val="130000"/>
                        </a:lnSpc>
                        <a:spcBef>
                          <a:spcPts val="0"/>
                        </a:spcBef>
                      </a:pPr>
                      <a:r>
                        <a:rPr lang="en-US" sz="1800" u="none" strike="noStrike" dirty="0">
                          <a:effectLst/>
                        </a:rPr>
                        <a:t>Wilson</a:t>
                      </a:r>
                      <a:endParaRPr lang="en-US" sz="1800" b="0"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lnSpc>
                          <a:spcPct val="130000"/>
                        </a:lnSpc>
                        <a:spcBef>
                          <a:spcPts val="0"/>
                        </a:spcBef>
                      </a:pPr>
                      <a:r>
                        <a:rPr lang="en-US" sz="1800" u="none" strike="noStrike" dirty="0">
                          <a:effectLst/>
                        </a:rPr>
                        <a:t>Christopher</a:t>
                      </a:r>
                      <a:endParaRPr lang="en-US" sz="1800" b="0"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lnSpc>
                          <a:spcPct val="130000"/>
                        </a:lnSpc>
                        <a:spcBef>
                          <a:spcPts val="0"/>
                        </a:spcBef>
                      </a:pPr>
                      <a:r>
                        <a:rPr lang="en-US" sz="1800" u="none" strike="noStrike" dirty="0">
                          <a:effectLst/>
                        </a:rPr>
                        <a:t>Woodrow Wilson Center for Scholars</a:t>
                      </a:r>
                      <a:endParaRPr lang="en-US" sz="1800" b="0" i="0" u="none" strike="noStrike" dirty="0">
                        <a:solidFill>
                          <a:srgbClr val="000000"/>
                        </a:solidFill>
                        <a:effectLst/>
                        <a:latin typeface="Calibri" panose="020F0502020204030204" pitchFamily="34" charset="0"/>
                      </a:endParaRPr>
                    </a:p>
                  </a:txBody>
                  <a:tcPr marL="0" marR="0" marT="0" marB="0" anchor="ctr"/>
                </a:tc>
              </a:tr>
              <a:tr h="297180">
                <a:tc>
                  <a:txBody>
                    <a:bodyPr/>
                    <a:lstStyle/>
                    <a:p>
                      <a:pPr algn="l" fontAlgn="b">
                        <a:lnSpc>
                          <a:spcPct val="130000"/>
                        </a:lnSpc>
                        <a:spcBef>
                          <a:spcPts val="0"/>
                        </a:spcBef>
                      </a:pPr>
                      <a:endParaRPr lang="en-US" sz="1800" b="0" i="0" u="none" strike="noStrike" dirty="0">
                        <a:solidFill>
                          <a:srgbClr val="000000"/>
                        </a:solidFill>
                        <a:effectLst/>
                        <a:latin typeface="Calibri" panose="020F0502020204030204" pitchFamily="34" charset="0"/>
                      </a:endParaRPr>
                    </a:p>
                  </a:txBody>
                  <a:tcPr marL="0" marR="0" marT="0" marB="0" anchor="b"/>
                </a:tc>
                <a:tc>
                  <a:txBody>
                    <a:bodyPr/>
                    <a:lstStyle/>
                    <a:p>
                      <a:pPr algn="l" fontAlgn="ctr">
                        <a:lnSpc>
                          <a:spcPct val="130000"/>
                        </a:lnSpc>
                        <a:spcBef>
                          <a:spcPts val="0"/>
                        </a:spcBef>
                      </a:pPr>
                      <a:r>
                        <a:rPr lang="en-US" sz="1800" b="0" i="0" u="none" strike="noStrike" dirty="0" smtClean="0">
                          <a:solidFill>
                            <a:schemeClr val="accent2"/>
                          </a:solidFill>
                          <a:effectLst/>
                          <a:latin typeface="Calibri" panose="020F0502020204030204" pitchFamily="34" charset="0"/>
                        </a:rPr>
                        <a:t>Bazan</a:t>
                      </a:r>
                      <a:endParaRPr lang="en-US" sz="1800" b="0" i="0" u="none" strike="noStrike" dirty="0">
                        <a:solidFill>
                          <a:schemeClr val="accent2"/>
                        </a:solidFill>
                        <a:effectLst/>
                        <a:latin typeface="Calibri" panose="020F0502020204030204" pitchFamily="34" charset="0"/>
                      </a:endParaRPr>
                    </a:p>
                  </a:txBody>
                  <a:tcPr marL="0" marR="0" marT="0" marB="0" anchor="ctr"/>
                </a:tc>
                <a:tc>
                  <a:txBody>
                    <a:bodyPr/>
                    <a:lstStyle/>
                    <a:p>
                      <a:pPr algn="l" fontAlgn="ctr">
                        <a:lnSpc>
                          <a:spcPct val="130000"/>
                        </a:lnSpc>
                        <a:spcBef>
                          <a:spcPts val="0"/>
                        </a:spcBef>
                      </a:pPr>
                      <a:r>
                        <a:rPr lang="en-US" sz="1800" b="0" i="0" u="none" strike="noStrike" dirty="0" smtClean="0">
                          <a:solidFill>
                            <a:schemeClr val="accent2"/>
                          </a:solidFill>
                          <a:effectLst/>
                          <a:latin typeface="Calibri" panose="020F0502020204030204" pitchFamily="34" charset="0"/>
                        </a:rPr>
                        <a:t>Oscar</a:t>
                      </a:r>
                      <a:endParaRPr lang="en-US" sz="1800" b="0" i="0" u="none" strike="noStrike" dirty="0">
                        <a:solidFill>
                          <a:schemeClr val="accent2"/>
                        </a:solidFill>
                        <a:effectLst/>
                        <a:latin typeface="Calibri" panose="020F0502020204030204" pitchFamily="34" charset="0"/>
                      </a:endParaRPr>
                    </a:p>
                  </a:txBody>
                  <a:tcPr marL="0" marR="0" marT="0" marB="0" anchor="ctr"/>
                </a:tc>
                <a:tc>
                  <a:txBody>
                    <a:bodyPr/>
                    <a:lstStyle/>
                    <a:p>
                      <a:pPr algn="l" fontAlgn="ctr">
                        <a:lnSpc>
                          <a:spcPct val="130000"/>
                        </a:lnSpc>
                        <a:spcBef>
                          <a:spcPts val="0"/>
                        </a:spcBef>
                      </a:pPr>
                      <a:r>
                        <a:rPr lang="en-US" sz="1800" b="0" i="0" u="none" strike="noStrike" dirty="0" smtClean="0">
                          <a:solidFill>
                            <a:schemeClr val="accent2"/>
                          </a:solidFill>
                          <a:effectLst/>
                          <a:latin typeface="Calibri" panose="020F0502020204030204" pitchFamily="34" charset="0"/>
                        </a:rPr>
                        <a:t>Panama Canal Authority</a:t>
                      </a:r>
                      <a:endParaRPr lang="en-US" sz="1800" b="0" i="0" u="none" strike="noStrike" dirty="0">
                        <a:solidFill>
                          <a:schemeClr val="accent2"/>
                        </a:solidFill>
                        <a:effectLst/>
                        <a:latin typeface="Calibri" panose="020F0502020204030204" pitchFamily="34" charset="0"/>
                      </a:endParaRPr>
                    </a:p>
                  </a:txBody>
                  <a:tcPr marL="0" marR="0" marT="0" marB="0" anchor="ctr"/>
                </a:tc>
              </a:tr>
              <a:tr h="297180">
                <a:tc>
                  <a:txBody>
                    <a:bodyPr/>
                    <a:lstStyle/>
                    <a:p>
                      <a:pPr algn="l" fontAlgn="b">
                        <a:lnSpc>
                          <a:spcPct val="130000"/>
                        </a:lnSpc>
                        <a:spcBef>
                          <a:spcPts val="0"/>
                        </a:spcBef>
                      </a:pPr>
                      <a:endParaRPr lang="en-US" sz="1800" b="0" i="0" u="none" strike="noStrike" dirty="0">
                        <a:solidFill>
                          <a:srgbClr val="000000"/>
                        </a:solidFill>
                        <a:effectLst/>
                        <a:latin typeface="Calibri" panose="020F0502020204030204" pitchFamily="34" charset="0"/>
                      </a:endParaRPr>
                    </a:p>
                  </a:txBody>
                  <a:tcPr marL="0" marR="0" marT="0" marB="0" anchor="b"/>
                </a:tc>
                <a:tc>
                  <a:txBody>
                    <a:bodyPr/>
                    <a:lstStyle/>
                    <a:p>
                      <a:pPr algn="l" fontAlgn="ctr">
                        <a:lnSpc>
                          <a:spcPct val="130000"/>
                        </a:lnSpc>
                        <a:spcBef>
                          <a:spcPts val="0"/>
                        </a:spcBef>
                      </a:pPr>
                      <a:r>
                        <a:rPr lang="en-US" sz="1800" b="0" kern="1200" dirty="0" smtClean="0">
                          <a:solidFill>
                            <a:schemeClr val="accent2"/>
                          </a:solidFill>
                          <a:effectLst/>
                          <a:latin typeface="+mn-lt"/>
                          <a:ea typeface="+mn-ea"/>
                          <a:cs typeface="+mn-cs"/>
                        </a:rPr>
                        <a:t>Rooney</a:t>
                      </a:r>
                      <a:endParaRPr lang="en-US" sz="1800" b="0" i="0" u="none" strike="noStrike" dirty="0">
                        <a:solidFill>
                          <a:schemeClr val="accent2"/>
                        </a:solidFill>
                        <a:effectLst/>
                        <a:latin typeface="Calibri" panose="020F0502020204030204" pitchFamily="34" charset="0"/>
                      </a:endParaRPr>
                    </a:p>
                  </a:txBody>
                  <a:tcPr marL="0" marR="0" marT="0" marB="0" anchor="ctr"/>
                </a:tc>
                <a:tc>
                  <a:txBody>
                    <a:bodyPr/>
                    <a:lstStyle/>
                    <a:p>
                      <a:pPr algn="l" fontAlgn="ctr">
                        <a:lnSpc>
                          <a:spcPct val="130000"/>
                        </a:lnSpc>
                        <a:spcBef>
                          <a:spcPts val="0"/>
                        </a:spcBef>
                      </a:pPr>
                      <a:r>
                        <a:rPr lang="en-US" sz="1800" b="0" kern="1200" dirty="0" smtClean="0">
                          <a:solidFill>
                            <a:schemeClr val="accent2"/>
                          </a:solidFill>
                          <a:effectLst/>
                          <a:latin typeface="+mn-lt"/>
                          <a:ea typeface="+mn-ea"/>
                          <a:cs typeface="+mn-cs"/>
                        </a:rPr>
                        <a:t>Matthew </a:t>
                      </a:r>
                      <a:endParaRPr lang="en-US" sz="1800" b="0" i="0" u="none" strike="noStrike" dirty="0">
                        <a:solidFill>
                          <a:schemeClr val="accent2"/>
                        </a:solidFill>
                        <a:effectLst/>
                        <a:latin typeface="Calibri" panose="020F0502020204030204" pitchFamily="34" charset="0"/>
                      </a:endParaRPr>
                    </a:p>
                  </a:txBody>
                  <a:tcPr marL="0" marR="0" marT="0" marB="0" anchor="ctr"/>
                </a:tc>
                <a:tc>
                  <a:txBody>
                    <a:bodyPr/>
                    <a:lstStyle/>
                    <a:p>
                      <a:pPr algn="l" fontAlgn="ctr">
                        <a:lnSpc>
                          <a:spcPct val="130000"/>
                        </a:lnSpc>
                        <a:spcBef>
                          <a:spcPts val="0"/>
                        </a:spcBef>
                      </a:pPr>
                      <a:r>
                        <a:rPr lang="en-US" sz="1800" kern="1200" dirty="0" smtClean="0">
                          <a:solidFill>
                            <a:schemeClr val="accent2"/>
                          </a:solidFill>
                          <a:effectLst/>
                          <a:latin typeface="+mn-lt"/>
                          <a:ea typeface="+mn-ea"/>
                          <a:cs typeface="+mn-cs"/>
                        </a:rPr>
                        <a:t>George W. Bush Presidential Center</a:t>
                      </a:r>
                      <a:endParaRPr lang="en-US" sz="1800" b="0" i="0" u="none" strike="noStrike" dirty="0">
                        <a:solidFill>
                          <a:schemeClr val="accent2"/>
                        </a:solidFill>
                        <a:effectLst/>
                        <a:latin typeface="Calibri" panose="020F0502020204030204" pitchFamily="34" charset="0"/>
                      </a:endParaRPr>
                    </a:p>
                  </a:txBody>
                  <a:tcPr marL="0" marR="0" marT="0" marB="0" anchor="ctr"/>
                </a:tc>
              </a:tr>
            </a:tbl>
          </a:graphicData>
        </a:graphic>
      </p:graphicFrame>
      <p:sp>
        <p:nvSpPr>
          <p:cNvPr id="4" name="Rectangle 3"/>
          <p:cNvSpPr/>
          <p:nvPr/>
        </p:nvSpPr>
        <p:spPr>
          <a:xfrm>
            <a:off x="3886200" y="6420535"/>
            <a:ext cx="4629150" cy="369332"/>
          </a:xfrm>
          <a:prstGeom prst="rect">
            <a:avLst/>
          </a:prstGeom>
        </p:spPr>
        <p:txBody>
          <a:bodyPr wrap="square">
            <a:spAutoFit/>
          </a:bodyPr>
          <a:lstStyle/>
          <a:p>
            <a:pPr algn="r"/>
            <a:r>
              <a:rPr lang="en-US" dirty="0" smtClean="0">
                <a:solidFill>
                  <a:schemeClr val="accent1">
                    <a:lumMod val="50000"/>
                  </a:schemeClr>
                </a:solidFill>
              </a:rPr>
              <a:t>AT020 International Trade and Transportation</a:t>
            </a:r>
            <a:endParaRPr lang="en-US" dirty="0">
              <a:solidFill>
                <a:schemeClr val="accent1">
                  <a:lumMod val="50000"/>
                </a:schemeClr>
              </a:solidFill>
            </a:endParaRPr>
          </a:p>
        </p:txBody>
      </p:sp>
    </p:spTree>
    <p:extLst>
      <p:ext uri="{BB962C8B-B14F-4D97-AF65-F5344CB8AC3E}">
        <p14:creationId xmlns:p14="http://schemas.microsoft.com/office/powerpoint/2010/main" val="42360563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988219"/>
            <a:ext cx="7886700" cy="994172"/>
          </a:xfrm>
        </p:spPr>
        <p:txBody>
          <a:bodyPr/>
          <a:lstStyle/>
          <a:p>
            <a:r>
              <a:rPr lang="en-US" b="1" dirty="0" smtClean="0">
                <a:solidFill>
                  <a:schemeClr val="accent5">
                    <a:lumMod val="75000"/>
                  </a:schemeClr>
                </a:solidFill>
                <a:latin typeface="+mn-lt"/>
              </a:rPr>
              <a:t>Committee Structure</a:t>
            </a:r>
            <a:endParaRPr lang="en-US" b="1" dirty="0">
              <a:solidFill>
                <a:schemeClr val="accent5">
                  <a:lumMod val="75000"/>
                </a:schemeClr>
              </a:solidFill>
              <a:latin typeface="+mn-lt"/>
            </a:endParaRPr>
          </a:p>
        </p:txBody>
      </p:sp>
      <p:sp>
        <p:nvSpPr>
          <p:cNvPr id="5" name="object 3"/>
          <p:cNvSpPr txBox="1">
            <a:spLocks/>
          </p:cNvSpPr>
          <p:nvPr/>
        </p:nvSpPr>
        <p:spPr>
          <a:xfrm>
            <a:off x="311542" y="1908923"/>
            <a:ext cx="8032358" cy="5109091"/>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525" indent="0">
              <a:lnSpc>
                <a:spcPct val="100000"/>
              </a:lnSpc>
              <a:spcBef>
                <a:spcPts val="165"/>
              </a:spcBef>
              <a:buClr>
                <a:schemeClr val="accent5"/>
              </a:buClr>
              <a:buNone/>
              <a:tabLst>
                <a:tab pos="266700" algn="l"/>
              </a:tabLst>
            </a:pPr>
            <a:r>
              <a:rPr lang="en-US" sz="2400" dirty="0"/>
              <a:t>Other roles where we need volunteers.</a:t>
            </a:r>
          </a:p>
          <a:p>
            <a:pPr marL="266700" indent="-257175">
              <a:lnSpc>
                <a:spcPct val="100000"/>
              </a:lnSpc>
              <a:spcBef>
                <a:spcPts val="165"/>
              </a:spcBef>
              <a:buClr>
                <a:schemeClr val="accent5"/>
              </a:buClr>
              <a:buFont typeface="Wingdings"/>
              <a:buChar char=""/>
              <a:tabLst>
                <a:tab pos="266700" algn="l"/>
              </a:tabLst>
            </a:pPr>
            <a:endParaRPr lang="en-US" sz="2400" dirty="0" smtClean="0"/>
          </a:p>
          <a:p>
            <a:pPr marL="266700" indent="-257175">
              <a:lnSpc>
                <a:spcPct val="100000"/>
              </a:lnSpc>
              <a:spcBef>
                <a:spcPts val="165"/>
              </a:spcBef>
              <a:buClr>
                <a:schemeClr val="accent5"/>
              </a:buClr>
              <a:buFont typeface="Wingdings"/>
              <a:buChar char=""/>
              <a:tabLst>
                <a:tab pos="266700" algn="l"/>
              </a:tabLst>
            </a:pPr>
            <a:r>
              <a:rPr lang="en-US" sz="2400" dirty="0" smtClean="0"/>
              <a:t>Paper Review Coordinator</a:t>
            </a:r>
            <a:endParaRPr lang="en-US" sz="2400" dirty="0"/>
          </a:p>
          <a:p>
            <a:pPr marL="266700" indent="-257175">
              <a:lnSpc>
                <a:spcPct val="100000"/>
              </a:lnSpc>
              <a:spcBef>
                <a:spcPts val="165"/>
              </a:spcBef>
              <a:buClr>
                <a:schemeClr val="accent5"/>
              </a:buClr>
              <a:buFont typeface="Wingdings"/>
              <a:buChar char=""/>
              <a:tabLst>
                <a:tab pos="266700" algn="l"/>
              </a:tabLst>
            </a:pPr>
            <a:endParaRPr lang="en-US" sz="2400" dirty="0" smtClean="0"/>
          </a:p>
          <a:p>
            <a:pPr marL="266700" indent="-257175">
              <a:lnSpc>
                <a:spcPct val="100000"/>
              </a:lnSpc>
              <a:spcBef>
                <a:spcPts val="165"/>
              </a:spcBef>
              <a:buClr>
                <a:schemeClr val="accent5"/>
              </a:buClr>
              <a:buFont typeface="Wingdings"/>
              <a:buChar char=""/>
              <a:tabLst>
                <a:tab pos="266700" algn="l"/>
              </a:tabLst>
            </a:pPr>
            <a:r>
              <a:rPr lang="en-US" sz="2400" dirty="0" smtClean="0"/>
              <a:t>Trie</a:t>
            </a:r>
            <a:r>
              <a:rPr lang="en-US" sz="2400" spc="4" dirty="0" smtClean="0"/>
              <a:t>n</a:t>
            </a:r>
            <a:r>
              <a:rPr lang="en-US" sz="2400" dirty="0" smtClean="0"/>
              <a:t>nial</a:t>
            </a:r>
            <a:r>
              <a:rPr lang="en-US" sz="2400" spc="-11" dirty="0" smtClean="0"/>
              <a:t> </a:t>
            </a:r>
            <a:r>
              <a:rPr lang="en-US" sz="2400" dirty="0"/>
              <a:t>S</a:t>
            </a:r>
            <a:r>
              <a:rPr lang="en-US" sz="2400" spc="-8" dirty="0"/>
              <a:t>t</a:t>
            </a:r>
            <a:r>
              <a:rPr lang="en-US" sz="2400" dirty="0"/>
              <a:t>rategic</a:t>
            </a:r>
            <a:r>
              <a:rPr lang="en-US" sz="2400" spc="-11" dirty="0"/>
              <a:t> </a:t>
            </a:r>
            <a:r>
              <a:rPr lang="en-US" sz="2400" dirty="0"/>
              <a:t>Plan</a:t>
            </a:r>
          </a:p>
          <a:p>
            <a:pPr marL="266700" indent="-257175">
              <a:lnSpc>
                <a:spcPct val="100000"/>
              </a:lnSpc>
              <a:spcBef>
                <a:spcPts val="165"/>
              </a:spcBef>
              <a:buClr>
                <a:schemeClr val="accent5"/>
              </a:buClr>
              <a:buFont typeface="Wingdings"/>
              <a:buChar char=""/>
              <a:tabLst>
                <a:tab pos="266700" algn="l"/>
              </a:tabLst>
            </a:pPr>
            <a:endParaRPr lang="en-US" sz="2400" dirty="0"/>
          </a:p>
          <a:p>
            <a:pPr marL="266700" indent="-257175">
              <a:lnSpc>
                <a:spcPct val="100000"/>
              </a:lnSpc>
              <a:spcBef>
                <a:spcPts val="165"/>
              </a:spcBef>
              <a:buClr>
                <a:schemeClr val="accent5"/>
              </a:buClr>
              <a:buFont typeface="Wingdings"/>
              <a:buChar char=""/>
              <a:tabLst>
                <a:tab pos="266700" algn="l"/>
              </a:tabLst>
            </a:pPr>
            <a:r>
              <a:rPr lang="en-US" sz="2400" dirty="0"/>
              <a:t>Rec</a:t>
            </a:r>
            <a:r>
              <a:rPr lang="en-US" sz="2400" spc="4" dirty="0"/>
              <a:t>o</a:t>
            </a:r>
            <a:r>
              <a:rPr lang="en-US" sz="2400" dirty="0"/>
              <a:t>gnition</a:t>
            </a:r>
          </a:p>
          <a:p>
            <a:pPr marL="266700" indent="-257175">
              <a:lnSpc>
                <a:spcPct val="100000"/>
              </a:lnSpc>
              <a:spcBef>
                <a:spcPts val="169"/>
              </a:spcBef>
              <a:buClr>
                <a:schemeClr val="accent5"/>
              </a:buClr>
              <a:buFont typeface="Wingdings"/>
              <a:buChar char=""/>
              <a:tabLst>
                <a:tab pos="266700" algn="l"/>
              </a:tabLst>
            </a:pPr>
            <a:endParaRPr lang="en-US" sz="2400" dirty="0"/>
          </a:p>
          <a:p>
            <a:pPr marL="266700" indent="-257175">
              <a:lnSpc>
                <a:spcPct val="100000"/>
              </a:lnSpc>
              <a:spcBef>
                <a:spcPts val="169"/>
              </a:spcBef>
              <a:buClr>
                <a:schemeClr val="accent5"/>
              </a:buClr>
              <a:buFont typeface="Wingdings"/>
              <a:buChar char=""/>
              <a:tabLst>
                <a:tab pos="266700" algn="l"/>
              </a:tabLst>
            </a:pPr>
            <a:r>
              <a:rPr lang="en-US" sz="2400" dirty="0"/>
              <a:t>Res</a:t>
            </a:r>
            <a:r>
              <a:rPr lang="en-US" sz="2400" spc="4" dirty="0"/>
              <a:t>o</a:t>
            </a:r>
            <a:r>
              <a:rPr lang="en-US" sz="2400" dirty="0"/>
              <a:t>urc</a:t>
            </a:r>
            <a:r>
              <a:rPr lang="en-US" sz="2400" spc="4" dirty="0"/>
              <a:t>e</a:t>
            </a:r>
            <a:r>
              <a:rPr lang="en-US" sz="2400" dirty="0"/>
              <a:t>s</a:t>
            </a:r>
          </a:p>
          <a:p>
            <a:pPr marL="266700" indent="-257175">
              <a:lnSpc>
                <a:spcPct val="100000"/>
              </a:lnSpc>
              <a:spcBef>
                <a:spcPts val="165"/>
              </a:spcBef>
              <a:buClr>
                <a:schemeClr val="accent5"/>
              </a:buClr>
              <a:buFont typeface="Wingdings"/>
              <a:buChar char=""/>
              <a:tabLst>
                <a:tab pos="266700" algn="l"/>
              </a:tabLst>
            </a:pPr>
            <a:endParaRPr lang="en-US" sz="2400" dirty="0"/>
          </a:p>
          <a:p>
            <a:pPr marL="266700" indent="-257175">
              <a:lnSpc>
                <a:spcPct val="100000"/>
              </a:lnSpc>
              <a:spcBef>
                <a:spcPts val="165"/>
              </a:spcBef>
              <a:buClr>
                <a:schemeClr val="accent5"/>
              </a:buClr>
              <a:buFont typeface="Wingdings"/>
              <a:buChar char=""/>
              <a:tabLst>
                <a:tab pos="266700" algn="l"/>
              </a:tabLst>
            </a:pPr>
            <a:r>
              <a:rPr lang="en-US" sz="2400" dirty="0"/>
              <a:t>Membe</a:t>
            </a:r>
            <a:r>
              <a:rPr lang="en-US" sz="2400" spc="4" dirty="0"/>
              <a:t>r</a:t>
            </a:r>
            <a:r>
              <a:rPr lang="en-US" sz="2400" dirty="0"/>
              <a:t>ship</a:t>
            </a:r>
          </a:p>
          <a:p>
            <a:pPr marL="266700" indent="-257175">
              <a:lnSpc>
                <a:spcPct val="100000"/>
              </a:lnSpc>
              <a:spcBef>
                <a:spcPts val="165"/>
              </a:spcBef>
              <a:buClr>
                <a:schemeClr val="accent5"/>
              </a:buClr>
              <a:buFont typeface="Wingdings"/>
              <a:buChar char=""/>
              <a:tabLst>
                <a:tab pos="266700" algn="l"/>
              </a:tabLst>
            </a:pPr>
            <a:endParaRPr lang="en-US" sz="2400" dirty="0"/>
          </a:p>
          <a:p>
            <a:pPr marL="266700" indent="-257175">
              <a:lnSpc>
                <a:spcPct val="100000"/>
              </a:lnSpc>
              <a:spcBef>
                <a:spcPts val="165"/>
              </a:spcBef>
              <a:buClr>
                <a:srgbClr val="FF9933"/>
              </a:buClr>
              <a:buFont typeface="Wingdings"/>
              <a:buChar char=""/>
              <a:tabLst>
                <a:tab pos="266700" algn="l"/>
              </a:tabLst>
            </a:pPr>
            <a:endParaRPr lang="en-US" sz="2400" dirty="0"/>
          </a:p>
        </p:txBody>
      </p:sp>
      <p:sp>
        <p:nvSpPr>
          <p:cNvPr id="6" name="Rectangle 5"/>
          <p:cNvSpPr/>
          <p:nvPr/>
        </p:nvSpPr>
        <p:spPr>
          <a:xfrm>
            <a:off x="3886200" y="6420535"/>
            <a:ext cx="4629150" cy="369332"/>
          </a:xfrm>
          <a:prstGeom prst="rect">
            <a:avLst/>
          </a:prstGeom>
        </p:spPr>
        <p:txBody>
          <a:bodyPr wrap="square">
            <a:spAutoFit/>
          </a:bodyPr>
          <a:lstStyle/>
          <a:p>
            <a:pPr algn="r"/>
            <a:r>
              <a:rPr lang="en-US" dirty="0" smtClean="0">
                <a:solidFill>
                  <a:schemeClr val="accent1">
                    <a:lumMod val="50000"/>
                  </a:schemeClr>
                </a:solidFill>
              </a:rPr>
              <a:t>AT020 International Trade and Transportation</a:t>
            </a:r>
            <a:endParaRPr lang="en-US" dirty="0">
              <a:solidFill>
                <a:schemeClr val="accent1">
                  <a:lumMod val="50000"/>
                </a:schemeClr>
              </a:solidFill>
            </a:endParaRPr>
          </a:p>
        </p:txBody>
      </p:sp>
    </p:spTree>
    <p:extLst>
      <p:ext uri="{BB962C8B-B14F-4D97-AF65-F5344CB8AC3E}">
        <p14:creationId xmlns:p14="http://schemas.microsoft.com/office/powerpoint/2010/main" val="13205154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988219"/>
            <a:ext cx="7886700" cy="994172"/>
          </a:xfrm>
        </p:spPr>
        <p:txBody>
          <a:bodyPr/>
          <a:lstStyle/>
          <a:p>
            <a:r>
              <a:rPr lang="en-US" b="1" dirty="0" smtClean="0">
                <a:solidFill>
                  <a:schemeClr val="accent5">
                    <a:lumMod val="75000"/>
                  </a:schemeClr>
                </a:solidFill>
              </a:rPr>
              <a:t>Committee Goals and Strategies</a:t>
            </a:r>
            <a:endParaRPr lang="en-US" b="1" dirty="0">
              <a:solidFill>
                <a:schemeClr val="accent5">
                  <a:lumMod val="75000"/>
                </a:schemeClr>
              </a:solidFill>
            </a:endParaRPr>
          </a:p>
        </p:txBody>
      </p:sp>
      <p:sp>
        <p:nvSpPr>
          <p:cNvPr id="4" name="object 3"/>
          <p:cNvSpPr txBox="1">
            <a:spLocks/>
          </p:cNvSpPr>
          <p:nvPr/>
        </p:nvSpPr>
        <p:spPr>
          <a:xfrm>
            <a:off x="304399" y="1766047"/>
            <a:ext cx="8353826" cy="4442242"/>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900"/>
              </a:spcBef>
            </a:pPr>
            <a:r>
              <a:rPr lang="en-US" sz="2000" b="1" dirty="0">
                <a:cs typeface="Arial" panose="020B0604020202020204" pitchFamily="34" charset="0"/>
              </a:rPr>
              <a:t>Goal 1:</a:t>
            </a:r>
            <a:r>
              <a:rPr lang="en-US" sz="2000" dirty="0">
                <a:cs typeface="Arial" panose="020B0604020202020204" pitchFamily="34" charset="0"/>
              </a:rPr>
              <a:t>  </a:t>
            </a:r>
            <a:r>
              <a:rPr lang="en-US" sz="2000" i="1" dirty="0">
                <a:cs typeface="Arial" panose="020B0604020202020204" pitchFamily="34" charset="0"/>
              </a:rPr>
              <a:t>Foster and contribute to research and public policy discussions on the global trade environment and its impact on international and domestic freight transportation trends. </a:t>
            </a:r>
          </a:p>
          <a:p>
            <a:pPr lvl="1">
              <a:spcBef>
                <a:spcPts val="1350"/>
              </a:spcBef>
            </a:pPr>
            <a:r>
              <a:rPr lang="en-US" sz="2000" dirty="0" smtClean="0">
                <a:cs typeface="Arial" panose="020B0604020202020204" pitchFamily="34" charset="0"/>
              </a:rPr>
              <a:t>Strategy </a:t>
            </a:r>
            <a:r>
              <a:rPr lang="en-US" sz="2000" dirty="0">
                <a:cs typeface="Arial" panose="020B0604020202020204" pitchFamily="34" charset="0"/>
              </a:rPr>
              <a:t>1:  Identify critical, cross-cutting issues that affect international trade and transportation.</a:t>
            </a:r>
          </a:p>
          <a:p>
            <a:pPr lvl="1">
              <a:spcBef>
                <a:spcPts val="1350"/>
              </a:spcBef>
            </a:pPr>
            <a:r>
              <a:rPr lang="en-US" sz="2000" dirty="0">
                <a:cs typeface="Arial" panose="020B0604020202020204" pitchFamily="34" charset="0"/>
              </a:rPr>
              <a:t>Strategy 2:  Encourage, develop, review, and present research on international trade and transportation.</a:t>
            </a:r>
          </a:p>
          <a:p>
            <a:pPr lvl="1">
              <a:spcBef>
                <a:spcPts val="1350"/>
              </a:spcBef>
            </a:pPr>
            <a:r>
              <a:rPr lang="en-US" sz="2000" dirty="0">
                <a:cs typeface="Arial" panose="020B0604020202020204" pitchFamily="34" charset="0"/>
              </a:rPr>
              <a:t>Strategy 3:  Identify mechanisms to encourage international collaboration in international trade and transportation research.</a:t>
            </a:r>
          </a:p>
          <a:p>
            <a:pPr lvl="1">
              <a:lnSpc>
                <a:spcPct val="100000"/>
              </a:lnSpc>
              <a:spcBef>
                <a:spcPts val="1350"/>
              </a:spcBef>
            </a:pPr>
            <a:r>
              <a:rPr lang="en-US" sz="2000" dirty="0">
                <a:cs typeface="Arial" panose="020B0604020202020204" pitchFamily="34" charset="0"/>
              </a:rPr>
              <a:t>Strategy 4:  Work with other TRB committees in the Freight Systems Group and the Marine Transportation Group, as well as other TRB committees, to identify common goals and pursue mutual research objectives.</a:t>
            </a:r>
          </a:p>
        </p:txBody>
      </p:sp>
      <p:sp>
        <p:nvSpPr>
          <p:cNvPr id="5" name="Rectangle 4"/>
          <p:cNvSpPr/>
          <p:nvPr/>
        </p:nvSpPr>
        <p:spPr>
          <a:xfrm>
            <a:off x="3886200" y="6420535"/>
            <a:ext cx="4629150" cy="369332"/>
          </a:xfrm>
          <a:prstGeom prst="rect">
            <a:avLst/>
          </a:prstGeom>
        </p:spPr>
        <p:txBody>
          <a:bodyPr wrap="square">
            <a:spAutoFit/>
          </a:bodyPr>
          <a:lstStyle/>
          <a:p>
            <a:pPr algn="r"/>
            <a:r>
              <a:rPr lang="en-US" dirty="0" smtClean="0">
                <a:solidFill>
                  <a:schemeClr val="accent1">
                    <a:lumMod val="50000"/>
                  </a:schemeClr>
                </a:solidFill>
              </a:rPr>
              <a:t>AT020 International Trade and Transportation</a:t>
            </a:r>
            <a:endParaRPr lang="en-US" dirty="0">
              <a:solidFill>
                <a:schemeClr val="accent1">
                  <a:lumMod val="50000"/>
                </a:schemeClr>
              </a:solidFill>
            </a:endParaRPr>
          </a:p>
        </p:txBody>
      </p:sp>
    </p:spTree>
    <p:extLst>
      <p:ext uri="{BB962C8B-B14F-4D97-AF65-F5344CB8AC3E}">
        <p14:creationId xmlns:p14="http://schemas.microsoft.com/office/powerpoint/2010/main" val="9202607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275" y="771876"/>
            <a:ext cx="7886700" cy="994172"/>
          </a:xfrm>
        </p:spPr>
        <p:txBody>
          <a:bodyPr/>
          <a:lstStyle/>
          <a:p>
            <a:r>
              <a:rPr lang="en-US" b="1" dirty="0" smtClean="0">
                <a:solidFill>
                  <a:schemeClr val="accent5">
                    <a:lumMod val="75000"/>
                  </a:schemeClr>
                </a:solidFill>
              </a:rPr>
              <a:t>Committee Goals and Strategies</a:t>
            </a:r>
            <a:endParaRPr lang="en-US" b="1" dirty="0">
              <a:solidFill>
                <a:schemeClr val="accent5">
                  <a:lumMod val="75000"/>
                </a:schemeClr>
              </a:solidFill>
            </a:endParaRPr>
          </a:p>
        </p:txBody>
      </p:sp>
      <p:sp>
        <p:nvSpPr>
          <p:cNvPr id="4" name="object 3"/>
          <p:cNvSpPr txBox="1">
            <a:spLocks/>
          </p:cNvSpPr>
          <p:nvPr/>
        </p:nvSpPr>
        <p:spPr>
          <a:xfrm>
            <a:off x="304399" y="1766048"/>
            <a:ext cx="8353826" cy="4768998"/>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900"/>
              </a:spcBef>
            </a:pPr>
            <a:r>
              <a:rPr lang="en-US" sz="2200" b="1" dirty="0" smtClean="0">
                <a:cs typeface="Arial" panose="020B0604020202020204" pitchFamily="34" charset="0"/>
              </a:rPr>
              <a:t>Goal </a:t>
            </a:r>
            <a:r>
              <a:rPr lang="en-US" sz="2200" b="1" dirty="0">
                <a:cs typeface="Arial" panose="020B0604020202020204" pitchFamily="34" charset="0"/>
              </a:rPr>
              <a:t>2:</a:t>
            </a:r>
            <a:r>
              <a:rPr lang="en-US" sz="2200" dirty="0">
                <a:cs typeface="Arial" panose="020B0604020202020204" pitchFamily="34" charset="0"/>
              </a:rPr>
              <a:t>  Educate transportation system stakeholders on the value and application of research on international trade and transportation issues.</a:t>
            </a:r>
          </a:p>
          <a:p>
            <a:pPr lvl="1">
              <a:spcBef>
                <a:spcPts val="1800"/>
              </a:spcBef>
            </a:pPr>
            <a:r>
              <a:rPr lang="en-US" sz="2200" dirty="0" smtClean="0">
                <a:cs typeface="Arial" panose="020B0604020202020204" pitchFamily="34" charset="0"/>
              </a:rPr>
              <a:t>Strategy </a:t>
            </a:r>
            <a:r>
              <a:rPr lang="en-US" sz="2200" dirty="0">
                <a:cs typeface="Arial" panose="020B0604020202020204" pitchFamily="34" charset="0"/>
              </a:rPr>
              <a:t>1:  Organize international trade and transportation presentations and sessions for the TRB Annual Meeting and the TRB Summer Meeting where appropriate.</a:t>
            </a:r>
          </a:p>
          <a:p>
            <a:pPr lvl="1">
              <a:spcBef>
                <a:spcPts val="1800"/>
              </a:spcBef>
            </a:pPr>
            <a:r>
              <a:rPr lang="en-US" sz="2200" dirty="0">
                <a:cs typeface="Arial" panose="020B0604020202020204" pitchFamily="34" charset="0"/>
              </a:rPr>
              <a:t>Strategy 2:  Develop international trade and transportation topics and sessions for specialty conferences hosted by TRB committees or other organizations.</a:t>
            </a:r>
          </a:p>
          <a:p>
            <a:pPr lvl="1">
              <a:spcBef>
                <a:spcPts val="1800"/>
              </a:spcBef>
            </a:pPr>
            <a:r>
              <a:rPr lang="en-US" sz="2200" dirty="0">
                <a:cs typeface="Arial" panose="020B0604020202020204" pitchFamily="34" charset="0"/>
              </a:rPr>
              <a:t>Strategy 3:  Use the Internet and other mediums to improve committee communication and collaboration among Members and friends.</a:t>
            </a:r>
          </a:p>
          <a:p>
            <a:pPr lvl="1">
              <a:spcBef>
                <a:spcPts val="900"/>
              </a:spcBef>
            </a:pPr>
            <a:endParaRPr lang="en-US" sz="2200" dirty="0">
              <a:cs typeface="Arial" panose="020B0604020202020204" pitchFamily="34" charset="0"/>
            </a:endParaRPr>
          </a:p>
        </p:txBody>
      </p:sp>
      <p:sp>
        <p:nvSpPr>
          <p:cNvPr id="5" name="Rectangle 4"/>
          <p:cNvSpPr/>
          <p:nvPr/>
        </p:nvSpPr>
        <p:spPr>
          <a:xfrm>
            <a:off x="3886200" y="6420535"/>
            <a:ext cx="4629150" cy="369332"/>
          </a:xfrm>
          <a:prstGeom prst="rect">
            <a:avLst/>
          </a:prstGeom>
        </p:spPr>
        <p:txBody>
          <a:bodyPr wrap="square">
            <a:spAutoFit/>
          </a:bodyPr>
          <a:lstStyle/>
          <a:p>
            <a:pPr algn="r"/>
            <a:r>
              <a:rPr lang="en-US" dirty="0" smtClean="0">
                <a:solidFill>
                  <a:schemeClr val="accent1">
                    <a:lumMod val="50000"/>
                  </a:schemeClr>
                </a:solidFill>
              </a:rPr>
              <a:t>AT020 International Trade and Transportation</a:t>
            </a:r>
            <a:endParaRPr lang="en-US" dirty="0">
              <a:solidFill>
                <a:schemeClr val="accent1">
                  <a:lumMod val="50000"/>
                </a:schemeClr>
              </a:solidFill>
            </a:endParaRPr>
          </a:p>
        </p:txBody>
      </p:sp>
    </p:spTree>
    <p:extLst>
      <p:ext uri="{BB962C8B-B14F-4D97-AF65-F5344CB8AC3E}">
        <p14:creationId xmlns:p14="http://schemas.microsoft.com/office/powerpoint/2010/main" val="1212653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1519" y="66676"/>
            <a:ext cx="7886700" cy="994172"/>
          </a:xfrm>
        </p:spPr>
        <p:txBody>
          <a:bodyPr/>
          <a:lstStyle/>
          <a:p>
            <a:r>
              <a:rPr lang="en-US" b="1" dirty="0" smtClean="0">
                <a:solidFill>
                  <a:schemeClr val="accent5">
                    <a:lumMod val="75000"/>
                  </a:schemeClr>
                </a:solidFill>
              </a:rPr>
              <a:t>Communications Plan</a:t>
            </a:r>
            <a:endParaRPr lang="en-US" b="1" dirty="0">
              <a:solidFill>
                <a:schemeClr val="accent5">
                  <a:lumMod val="75000"/>
                </a:schemeClr>
              </a:solidFill>
            </a:endParaRPr>
          </a:p>
        </p:txBody>
      </p:sp>
      <p:sp>
        <p:nvSpPr>
          <p:cNvPr id="4" name="object 3"/>
          <p:cNvSpPr txBox="1">
            <a:spLocks/>
          </p:cNvSpPr>
          <p:nvPr/>
        </p:nvSpPr>
        <p:spPr>
          <a:xfrm>
            <a:off x="254393" y="841773"/>
            <a:ext cx="8353826" cy="5321970"/>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450"/>
              </a:spcBef>
            </a:pPr>
            <a:r>
              <a:rPr lang="en-US" sz="2000" b="1" dirty="0"/>
              <a:t>Website update</a:t>
            </a:r>
            <a:endParaRPr lang="en-US" sz="2000" dirty="0"/>
          </a:p>
          <a:p>
            <a:pPr lvl="1">
              <a:lnSpc>
                <a:spcPct val="100000"/>
              </a:lnSpc>
              <a:spcBef>
                <a:spcPts val="450"/>
              </a:spcBef>
            </a:pPr>
            <a:r>
              <a:rPr lang="en-US" sz="2000" dirty="0"/>
              <a:t>The website hasn’t been updated regularly, so we plan on updating it adding new content.</a:t>
            </a:r>
          </a:p>
          <a:p>
            <a:pPr lvl="1">
              <a:lnSpc>
                <a:spcPct val="100000"/>
              </a:lnSpc>
              <a:spcBef>
                <a:spcPts val="450"/>
              </a:spcBef>
            </a:pPr>
            <a:r>
              <a:rPr lang="en-US" sz="2000" dirty="0"/>
              <a:t>We’ll include information of upcoming meetings, events, post information on current research in the field and other articles.</a:t>
            </a:r>
          </a:p>
          <a:p>
            <a:pPr>
              <a:lnSpc>
                <a:spcPct val="100000"/>
              </a:lnSpc>
              <a:spcBef>
                <a:spcPts val="450"/>
              </a:spcBef>
            </a:pPr>
            <a:r>
              <a:rPr lang="en-US" sz="2000" dirty="0"/>
              <a:t> </a:t>
            </a:r>
            <a:r>
              <a:rPr lang="en-US" sz="2000" b="1" dirty="0"/>
              <a:t>Committee Newsletter</a:t>
            </a:r>
            <a:endParaRPr lang="en-US" sz="2000" dirty="0"/>
          </a:p>
          <a:p>
            <a:pPr lvl="1">
              <a:lnSpc>
                <a:spcPct val="100000"/>
              </a:lnSpc>
              <a:spcBef>
                <a:spcPts val="450"/>
              </a:spcBef>
            </a:pPr>
            <a:r>
              <a:rPr lang="en-US" sz="2000" dirty="0"/>
              <a:t>Quarterly newsletter</a:t>
            </a:r>
          </a:p>
          <a:p>
            <a:pPr lvl="1">
              <a:lnSpc>
                <a:spcPct val="100000"/>
              </a:lnSpc>
              <a:spcBef>
                <a:spcPts val="450"/>
              </a:spcBef>
            </a:pPr>
            <a:r>
              <a:rPr lang="en-US" sz="2000" dirty="0"/>
              <a:t>Information from members (1/2 or 1 page) on work they are doing on a specific theme each quarter</a:t>
            </a:r>
          </a:p>
          <a:p>
            <a:pPr lvl="1">
              <a:lnSpc>
                <a:spcPct val="100000"/>
              </a:lnSpc>
              <a:spcBef>
                <a:spcPts val="450"/>
              </a:spcBef>
            </a:pPr>
            <a:r>
              <a:rPr lang="en-US" sz="2000" dirty="0"/>
              <a:t>We need to define date and theme for the first newsletter</a:t>
            </a:r>
          </a:p>
          <a:p>
            <a:pPr>
              <a:lnSpc>
                <a:spcPct val="100000"/>
              </a:lnSpc>
              <a:spcBef>
                <a:spcPts val="450"/>
              </a:spcBef>
            </a:pPr>
            <a:r>
              <a:rPr lang="en-US" sz="2000" dirty="0"/>
              <a:t> </a:t>
            </a:r>
            <a:r>
              <a:rPr lang="en-US" sz="2000" b="1" dirty="0"/>
              <a:t>Webinars</a:t>
            </a:r>
            <a:endParaRPr lang="en-US" sz="2000" dirty="0"/>
          </a:p>
          <a:p>
            <a:pPr lvl="1">
              <a:lnSpc>
                <a:spcPct val="100000"/>
              </a:lnSpc>
              <a:spcBef>
                <a:spcPts val="450"/>
              </a:spcBef>
            </a:pPr>
            <a:r>
              <a:rPr lang="en-US" sz="2000" dirty="0"/>
              <a:t>We would like to start webinars with a variety of interesting topics</a:t>
            </a:r>
          </a:p>
          <a:p>
            <a:pPr lvl="1">
              <a:lnSpc>
                <a:spcPct val="100000"/>
              </a:lnSpc>
              <a:spcBef>
                <a:spcPts val="450"/>
              </a:spcBef>
            </a:pPr>
            <a:r>
              <a:rPr lang="en-US" sz="2000" dirty="0"/>
              <a:t>They will be approximately half an hour in length, with time for discussion</a:t>
            </a:r>
          </a:p>
          <a:p>
            <a:pPr lvl="1">
              <a:lnSpc>
                <a:spcPct val="100000"/>
              </a:lnSpc>
              <a:spcBef>
                <a:spcPts val="450"/>
              </a:spcBef>
            </a:pPr>
            <a:r>
              <a:rPr lang="en-US" sz="2000" dirty="0"/>
              <a:t>Any ideas on a list of topics and participants.</a:t>
            </a:r>
          </a:p>
          <a:p>
            <a:pPr marL="0" indent="0" algn="ctr">
              <a:lnSpc>
                <a:spcPct val="100000"/>
              </a:lnSpc>
              <a:spcBef>
                <a:spcPts val="450"/>
              </a:spcBef>
              <a:buNone/>
            </a:pPr>
            <a:r>
              <a:rPr lang="en-US" sz="2000" b="1" dirty="0">
                <a:solidFill>
                  <a:srgbClr val="FF0000"/>
                </a:solidFill>
              </a:rPr>
              <a:t>Other Ideas???   Volunteers???</a:t>
            </a:r>
          </a:p>
        </p:txBody>
      </p:sp>
      <p:sp>
        <p:nvSpPr>
          <p:cNvPr id="5" name="Rectangle 4"/>
          <p:cNvSpPr/>
          <p:nvPr/>
        </p:nvSpPr>
        <p:spPr>
          <a:xfrm>
            <a:off x="3886200" y="6420535"/>
            <a:ext cx="4629150" cy="369332"/>
          </a:xfrm>
          <a:prstGeom prst="rect">
            <a:avLst/>
          </a:prstGeom>
        </p:spPr>
        <p:txBody>
          <a:bodyPr wrap="square">
            <a:spAutoFit/>
          </a:bodyPr>
          <a:lstStyle/>
          <a:p>
            <a:pPr algn="r"/>
            <a:r>
              <a:rPr lang="en-US" dirty="0" smtClean="0">
                <a:solidFill>
                  <a:schemeClr val="accent1">
                    <a:lumMod val="50000"/>
                  </a:schemeClr>
                </a:solidFill>
              </a:rPr>
              <a:t>AT020 International Trade and Transportation</a:t>
            </a:r>
            <a:endParaRPr lang="en-US" dirty="0">
              <a:solidFill>
                <a:schemeClr val="accent1">
                  <a:lumMod val="50000"/>
                </a:schemeClr>
              </a:solidFill>
            </a:endParaRPr>
          </a:p>
        </p:txBody>
      </p:sp>
    </p:spTree>
    <p:extLst>
      <p:ext uri="{BB962C8B-B14F-4D97-AF65-F5344CB8AC3E}">
        <p14:creationId xmlns:p14="http://schemas.microsoft.com/office/powerpoint/2010/main" val="155972835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206</TotalTime>
  <Words>1063</Words>
  <Application>Microsoft Office PowerPoint</Application>
  <PresentationFormat>On-screen Show (4:3)</PresentationFormat>
  <Paragraphs>226</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Wingdings</vt:lpstr>
      <vt:lpstr>Office Theme</vt:lpstr>
      <vt:lpstr>Transportation Research Board  International Trade and Transportation (AT020) </vt:lpstr>
      <vt:lpstr>Meeting Agenda </vt:lpstr>
      <vt:lpstr>Committee Structure</vt:lpstr>
      <vt:lpstr>Committee Structure</vt:lpstr>
      <vt:lpstr>Committee Structure</vt:lpstr>
      <vt:lpstr>Committee Structure</vt:lpstr>
      <vt:lpstr>Committee Goals and Strategies</vt:lpstr>
      <vt:lpstr>Committee Goals and Strategies</vt:lpstr>
      <vt:lpstr>Communications Plan</vt:lpstr>
      <vt:lpstr>Triennial Strategic Plan</vt:lpstr>
      <vt:lpstr>Triennial Strategic Plan</vt:lpstr>
      <vt:lpstr>Trade and Economics Subcommittee</vt:lpstr>
      <vt:lpstr>Key Dates</vt:lpstr>
      <vt:lpstr>Thanks for Volunteering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International Trade and Transportation (AT020)</dc:title>
  <dc:creator>reviewer 1</dc:creator>
  <cp:lastModifiedBy>reviewer 1</cp:lastModifiedBy>
  <cp:revision>21</cp:revision>
  <dcterms:created xsi:type="dcterms:W3CDTF">2017-05-08T21:09:36Z</dcterms:created>
  <dcterms:modified xsi:type="dcterms:W3CDTF">2017-05-09T16:44:26Z</dcterms:modified>
</cp:coreProperties>
</file>